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3" r:id="rId14"/>
    <p:sldId id="272" r:id="rId15"/>
    <p:sldId id="274" r:id="rId16"/>
    <p:sldId id="268" r:id="rId17"/>
    <p:sldId id="275" r:id="rId18"/>
    <p:sldId id="269" r:id="rId19"/>
    <p:sldId id="277" r:id="rId20"/>
    <p:sldId id="278" r:id="rId21"/>
    <p:sldId id="276" r:id="rId22"/>
    <p:sldId id="279" r:id="rId23"/>
    <p:sldId id="270" r:id="rId24"/>
    <p:sldId id="271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2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340769"/>
            <a:ext cx="7772400" cy="1800200"/>
          </a:xfrm>
        </p:spPr>
        <p:txBody>
          <a:bodyPr>
            <a:normAutofit fontScale="90000"/>
          </a:bodyPr>
          <a:lstStyle/>
          <a:p>
            <a:pPr indent="450215">
              <a:lnSpc>
                <a:spcPct val="150000"/>
              </a:lnSpc>
            </a:pPr>
            <a:r>
              <a:rPr lang="ru-RU" sz="22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/>
            </a:r>
            <a:br>
              <a:rPr lang="ru-RU" sz="2200" b="1" dirty="0" smtClean="0">
                <a:solidFill>
                  <a:srgbClr val="FF0000"/>
                </a:solidFill>
                <a:latin typeface="Times New Roman"/>
                <a:cs typeface="Times New Roman"/>
              </a:rPr>
            </a:br>
            <a:r>
              <a:rPr lang="ru-RU" sz="2200" b="1">
                <a:solidFill>
                  <a:srgbClr val="FF0000"/>
                </a:solidFill>
                <a:latin typeface="Times New Roman"/>
                <a:cs typeface="Times New Roman"/>
              </a:rPr>
              <a:t/>
            </a:r>
            <a:br>
              <a:rPr lang="ru-RU" sz="2200" b="1">
                <a:solidFill>
                  <a:srgbClr val="FF0000"/>
                </a:solidFill>
                <a:latin typeface="Times New Roman"/>
                <a:cs typeface="Times New Roman"/>
              </a:rPr>
            </a:br>
            <a:r>
              <a:rPr lang="ru-RU" sz="2200" b="1" smtClean="0">
                <a:solidFill>
                  <a:srgbClr val="FF0000"/>
                </a:solidFill>
                <a:latin typeface="Times New Roman"/>
                <a:cs typeface="Times New Roman"/>
              </a:rPr>
              <a:t/>
            </a:r>
            <a:br>
              <a:rPr lang="ru-RU" sz="2200" b="1" smtClean="0">
                <a:solidFill>
                  <a:srgbClr val="FF0000"/>
                </a:solidFill>
                <a:latin typeface="Times New Roman"/>
                <a:cs typeface="Times New Roman"/>
              </a:rPr>
            </a:br>
            <a:r>
              <a:rPr lang="ru-RU" sz="2200" b="1" smtClean="0">
                <a:solidFill>
                  <a:srgbClr val="FF0000"/>
                </a:solidFill>
                <a:latin typeface="Times New Roman"/>
                <a:cs typeface="Times New Roman"/>
              </a:rPr>
              <a:t>ЛЕКЦИЯ </a:t>
            </a:r>
            <a:r>
              <a:rPr lang="ru-RU" sz="2200" b="1" dirty="0">
                <a:solidFill>
                  <a:srgbClr val="FF0000"/>
                </a:solidFill>
                <a:latin typeface="Times New Roman"/>
                <a:cs typeface="Times New Roman"/>
              </a:rPr>
              <a:t>1.</a:t>
            </a:r>
            <a:r>
              <a:rPr lang="ru-RU" sz="22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ru-RU" sz="2200" b="1" dirty="0">
                <a:solidFill>
                  <a:srgbClr val="FF0000"/>
                </a:solidFill>
                <a:latin typeface="Times New Roman"/>
                <a:cs typeface="Times New Roman"/>
              </a:rPr>
              <a:t>ОБЩЕЕ ПОНЯТИЕ И БИОКОНВЕРСИИ РАСТИТЕЛЬНОГО </a:t>
            </a:r>
            <a:r>
              <a:rPr lang="ru-RU" sz="22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СЫРЬЯ. </a:t>
            </a:r>
            <a:br>
              <a:rPr lang="ru-RU" sz="2200" b="1" dirty="0" smtClean="0">
                <a:solidFill>
                  <a:srgbClr val="FF0000"/>
                </a:solidFill>
                <a:latin typeface="Times New Roman"/>
                <a:cs typeface="Times New Roman"/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pPr indent="450215">
              <a:lnSpc>
                <a:spcPct val="150000"/>
              </a:lnSpc>
            </a:pPr>
            <a:r>
              <a:rPr lang="ru-RU" b="1" dirty="0">
                <a:latin typeface="Times New Roman"/>
                <a:ea typeface="Times New Roman"/>
                <a:cs typeface="Times New Roman"/>
              </a:rPr>
              <a:t>План:</a:t>
            </a:r>
            <a:endParaRPr lang="ru-RU" sz="2400" dirty="0">
              <a:ea typeface="Times New Roman"/>
              <a:cs typeface="Times New Roman"/>
            </a:endParaRPr>
          </a:p>
          <a:p>
            <a:pPr algn="l"/>
            <a:r>
              <a:rPr lang="ru-RU" dirty="0" smtClean="0">
                <a:solidFill>
                  <a:srgbClr val="000000"/>
                </a:solidFill>
                <a:latin typeface="Times New Roman"/>
              </a:rPr>
              <a:t>1.Краткий анализ состояния </a:t>
            </a:r>
            <a:r>
              <a:rPr lang="ru-RU" dirty="0" err="1" smtClean="0">
                <a:solidFill>
                  <a:srgbClr val="000000"/>
                </a:solidFill>
                <a:latin typeface="Times New Roman"/>
              </a:rPr>
              <a:t>биоконверсии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.</a:t>
            </a:r>
            <a:endParaRPr lang="ru-RU" sz="2400" dirty="0" smtClean="0">
              <a:ea typeface="Times New Roman"/>
              <a:cs typeface="Times New Roman"/>
            </a:endParaRPr>
          </a:p>
          <a:p>
            <a:pPr algn="l"/>
            <a:r>
              <a:rPr lang="ru-RU" dirty="0" smtClean="0">
                <a:solidFill>
                  <a:srgbClr val="000000"/>
                </a:solidFill>
                <a:latin typeface="Times New Roman"/>
              </a:rPr>
              <a:t>2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. </a:t>
            </a:r>
            <a:r>
              <a:rPr lang="ru-RU" dirty="0" smtClean="0">
                <a:solidFill>
                  <a:srgbClr val="000000"/>
                </a:solidFill>
                <a:latin typeface="Times New Roman"/>
              </a:rPr>
              <a:t>Теоретические основы </a:t>
            </a:r>
            <a:r>
              <a:rPr lang="ru-RU" dirty="0" err="1" smtClean="0">
                <a:solidFill>
                  <a:srgbClr val="000000"/>
                </a:solidFill>
                <a:latin typeface="Times New Roman"/>
              </a:rPr>
              <a:t>биоконверсии</a:t>
            </a:r>
            <a:endParaRPr lang="ru-RU" dirty="0" smtClean="0">
              <a:solidFill>
                <a:srgbClr val="000000"/>
              </a:solidFill>
              <a:latin typeface="Times New Roman"/>
            </a:endParaRPr>
          </a:p>
          <a:p>
            <a:pPr algn="l"/>
            <a:r>
              <a:rPr lang="ru-RU" dirty="0" smtClean="0">
                <a:solidFill>
                  <a:srgbClr val="000000"/>
                </a:solidFill>
                <a:latin typeface="Times New Roman"/>
              </a:rPr>
              <a:t>3. 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П</a:t>
            </a:r>
            <a:r>
              <a:rPr lang="ru-RU" dirty="0" smtClean="0">
                <a:solidFill>
                  <a:srgbClr val="000000"/>
                </a:solidFill>
                <a:latin typeface="Times New Roman"/>
              </a:rPr>
              <a:t>олучение и промышленное использование ферментов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55779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000000"/>
                </a:solidFill>
                <a:latin typeface="Times New Roman"/>
              </a:rPr>
              <a:t>    </a:t>
            </a:r>
            <a:r>
              <a:rPr lang="ru-RU" b="1" u="sng" dirty="0" smtClean="0">
                <a:solidFill>
                  <a:schemeClr val="tx2"/>
                </a:solidFill>
                <a:latin typeface="Times New Roman"/>
              </a:rPr>
              <a:t>Биологическим </a:t>
            </a:r>
            <a:r>
              <a:rPr lang="ru-RU" b="1" u="sng" dirty="0">
                <a:solidFill>
                  <a:schemeClr val="tx2"/>
                </a:solidFill>
                <a:latin typeface="Times New Roman"/>
              </a:rPr>
              <a:t>агентом (объектом) биотехнологической </a:t>
            </a:r>
            <a:r>
              <a:rPr lang="ru-RU" b="1" u="sng" dirty="0" smtClean="0">
                <a:solidFill>
                  <a:schemeClr val="tx2"/>
                </a:solidFill>
                <a:latin typeface="Times New Roman"/>
              </a:rPr>
              <a:t>системы </a:t>
            </a:r>
            <a:r>
              <a:rPr lang="ru-RU" b="1" u="sng" dirty="0">
                <a:solidFill>
                  <a:schemeClr val="tx2"/>
                </a:solidFill>
                <a:latin typeface="Times New Roman"/>
              </a:rPr>
              <a:t>может </a:t>
            </a:r>
            <a:r>
              <a:rPr lang="ru-RU" b="1" u="sng" dirty="0" smtClean="0">
                <a:solidFill>
                  <a:schemeClr val="tx2"/>
                </a:solidFill>
                <a:latin typeface="Times New Roman"/>
              </a:rPr>
              <a:t>быть: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tx2"/>
                </a:solidFill>
                <a:latin typeface="Times New Roman"/>
              </a:rPr>
              <a:t>клетка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(прокариот, эукариот)  </a:t>
            </a:r>
            <a:endParaRPr lang="ru-RU" dirty="0" smtClean="0">
              <a:solidFill>
                <a:schemeClr val="tx2"/>
              </a:solidFill>
              <a:latin typeface="Times New Roman"/>
            </a:endParaRP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tx2"/>
                </a:solidFill>
                <a:latin typeface="Times New Roman"/>
              </a:rPr>
              <a:t>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вирусная частица. </a:t>
            </a:r>
            <a:endParaRPr lang="ru-RU" dirty="0" smtClean="0">
              <a:solidFill>
                <a:schemeClr val="tx2"/>
              </a:solidFill>
              <a:latin typeface="Times New Roman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tx2"/>
                </a:solidFill>
                <a:latin typeface="Times New Roman"/>
              </a:rPr>
              <a:t>    Субстратом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является </a:t>
            </a:r>
            <a:r>
              <a:rPr lang="ru-RU" b="1" dirty="0">
                <a:solidFill>
                  <a:schemeClr val="tx2"/>
                </a:solidFill>
                <a:latin typeface="Times New Roman"/>
              </a:rPr>
              <a:t>питательная среда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для культивирования клеток, продуктом – </a:t>
            </a:r>
            <a:r>
              <a:rPr lang="ru-RU" b="1" dirty="0">
                <a:solidFill>
                  <a:schemeClr val="tx2"/>
                </a:solidFill>
                <a:latin typeface="Times New Roman"/>
              </a:rPr>
              <a:t>биомасса клеток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, вирусов или синтезируемое клетками вещество, которому при соответствующей обработке придается 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товарный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вид. </a:t>
            </a:r>
            <a:endParaRPr lang="ru-RU" dirty="0" smtClean="0">
              <a:solidFill>
                <a:schemeClr val="tx2"/>
              </a:solidFill>
              <a:latin typeface="Times New Roman"/>
            </a:endParaRPr>
          </a:p>
          <a:p>
            <a:pPr marL="0" indent="0">
              <a:buNone/>
            </a:pPr>
            <a:r>
              <a:rPr lang="ru-RU" dirty="0">
                <a:solidFill>
                  <a:schemeClr val="tx2"/>
                </a:solidFill>
                <a:latin typeface="Times New Roman"/>
              </a:rPr>
              <a:t> 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  Одним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из основных элементов аппаратурного 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обеспечения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биотехнологического процесса является </a:t>
            </a:r>
            <a:r>
              <a:rPr lang="ru-RU" b="1" u="sng" dirty="0" err="1">
                <a:solidFill>
                  <a:schemeClr val="tx2"/>
                </a:solidFill>
                <a:latin typeface="Times New Roman"/>
              </a:rPr>
              <a:t>биореактор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 (аппарат-культиватор, </a:t>
            </a:r>
            <a:r>
              <a:rPr lang="ru-RU" dirty="0" err="1">
                <a:solidFill>
                  <a:schemeClr val="tx2"/>
                </a:solidFill>
                <a:latin typeface="Times New Roman"/>
              </a:rPr>
              <a:t>ферментѐр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). При определенных параметрах и режимах 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культивирования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в </a:t>
            </a:r>
            <a:r>
              <a:rPr lang="ru-RU" dirty="0" err="1">
                <a:solidFill>
                  <a:schemeClr val="tx2"/>
                </a:solidFill>
                <a:latin typeface="Times New Roman"/>
              </a:rPr>
              <a:t>биореакторах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 можно выращивать практически любые клетки.</a:t>
            </a:r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7072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b="1" u="sng" dirty="0" smtClean="0">
                <a:solidFill>
                  <a:schemeClr val="tx2"/>
                </a:solidFill>
                <a:latin typeface="Times New Roman"/>
              </a:rPr>
              <a:t>    Биологическими </a:t>
            </a:r>
            <a:r>
              <a:rPr lang="ru-RU" b="1" u="sng" dirty="0">
                <a:solidFill>
                  <a:schemeClr val="tx2"/>
                </a:solidFill>
                <a:latin typeface="Times New Roman"/>
              </a:rPr>
              <a:t>объектами (агентами) биотехнологии </a:t>
            </a:r>
            <a:r>
              <a:rPr lang="ru-RU" b="1" u="sng" dirty="0" smtClean="0">
                <a:solidFill>
                  <a:schemeClr val="tx2"/>
                </a:solidFill>
                <a:latin typeface="Times New Roman"/>
              </a:rPr>
              <a:t>являются </a:t>
            </a:r>
            <a:r>
              <a:rPr lang="ru-RU" b="1" u="sng" dirty="0">
                <a:solidFill>
                  <a:schemeClr val="tx2"/>
                </a:solidFill>
                <a:latin typeface="Times New Roman"/>
              </a:rPr>
              <a:t>различные представители живой природы, которые делятся на три </a:t>
            </a:r>
            <a:r>
              <a:rPr lang="ru-RU" b="1" u="sng" dirty="0" err="1">
                <a:solidFill>
                  <a:schemeClr val="tx2"/>
                </a:solidFill>
                <a:latin typeface="Times New Roman"/>
              </a:rPr>
              <a:t>надцарства</a:t>
            </a:r>
            <a:r>
              <a:rPr lang="ru-RU" b="1" u="sng" dirty="0">
                <a:solidFill>
                  <a:schemeClr val="tx2"/>
                </a:solidFill>
                <a:latin typeface="Times New Roman"/>
              </a:rPr>
              <a:t>: </a:t>
            </a:r>
            <a:endParaRPr lang="ru-RU" b="1" u="sng" dirty="0" smtClean="0">
              <a:solidFill>
                <a:schemeClr val="tx2"/>
              </a:solidFill>
              <a:latin typeface="Times New Roman"/>
            </a:endParaRPr>
          </a:p>
          <a:p>
            <a:pPr marL="0" indent="0">
              <a:buNone/>
            </a:pPr>
            <a:r>
              <a:rPr lang="ru-RU" dirty="0">
                <a:solidFill>
                  <a:schemeClr val="tx2"/>
                </a:solidFill>
                <a:latin typeface="Times New Roman"/>
              </a:rPr>
              <a:t>-</a:t>
            </a:r>
            <a:r>
              <a:rPr lang="ru-RU" dirty="0" err="1" smtClean="0">
                <a:solidFill>
                  <a:schemeClr val="tx2"/>
                </a:solidFill>
                <a:latin typeface="Times New Roman"/>
              </a:rPr>
              <a:t>акариоты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(безъядерные), </a:t>
            </a:r>
            <a:endParaRPr lang="ru-RU" dirty="0" smtClean="0">
              <a:solidFill>
                <a:schemeClr val="tx2"/>
              </a:solidFill>
              <a:latin typeface="Times New Roman"/>
            </a:endParaRPr>
          </a:p>
          <a:p>
            <a:pPr marL="0" indent="0">
              <a:buNone/>
            </a:pPr>
            <a:r>
              <a:rPr lang="ru-RU" dirty="0">
                <a:solidFill>
                  <a:schemeClr val="tx2"/>
                </a:solidFill>
                <a:latin typeface="Times New Roman"/>
              </a:rPr>
              <a:t>-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прокариоты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(</a:t>
            </a:r>
            <a:r>
              <a:rPr lang="ru-RU" dirty="0" err="1">
                <a:solidFill>
                  <a:schemeClr val="tx2"/>
                </a:solidFill>
                <a:latin typeface="Times New Roman"/>
              </a:rPr>
              <a:t>предъядерные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) </a:t>
            </a:r>
            <a:endParaRPr lang="ru-RU" dirty="0" smtClean="0">
              <a:solidFill>
                <a:schemeClr val="tx2"/>
              </a:solidFill>
              <a:latin typeface="Times New Roman"/>
            </a:endParaRP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tx2"/>
                </a:solidFill>
                <a:latin typeface="Times New Roman"/>
              </a:rPr>
              <a:t>эукариоты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(ядерные) </a:t>
            </a:r>
            <a:endParaRPr lang="ru-RU" dirty="0" smtClean="0">
              <a:solidFill>
                <a:schemeClr val="tx2"/>
              </a:solidFill>
              <a:latin typeface="Times New Roman"/>
            </a:endParaRPr>
          </a:p>
          <a:p>
            <a:pPr marL="0" indent="0">
              <a:buNone/>
            </a:pPr>
            <a:r>
              <a:rPr lang="ru-RU" dirty="0">
                <a:solidFill>
                  <a:schemeClr val="tx2"/>
                </a:solidFill>
                <a:latin typeface="Times New Roman"/>
              </a:rPr>
              <a:t> 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    </a:t>
            </a:r>
            <a:r>
              <a:rPr lang="ru-RU" b="1" u="sng" dirty="0" smtClean="0">
                <a:solidFill>
                  <a:schemeClr val="tx2"/>
                </a:solidFill>
                <a:latin typeface="Times New Roman"/>
              </a:rPr>
              <a:t>и </a:t>
            </a:r>
            <a:r>
              <a:rPr lang="ru-RU" b="1" u="sng" dirty="0">
                <a:solidFill>
                  <a:schemeClr val="tx2"/>
                </a:solidFill>
                <a:latin typeface="Times New Roman"/>
              </a:rPr>
              <a:t>5 царств</a:t>
            </a:r>
            <a:r>
              <a:rPr lang="ru-RU" b="1" u="sng" dirty="0" smtClean="0">
                <a:solidFill>
                  <a:schemeClr val="tx2"/>
                </a:solidFill>
                <a:latin typeface="Times New Roman"/>
              </a:rPr>
              <a:t>: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tx2"/>
                </a:solidFill>
                <a:latin typeface="Times New Roman"/>
              </a:rPr>
              <a:t>вирусы,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tx2"/>
                </a:solidFill>
                <a:latin typeface="Times New Roman"/>
              </a:rPr>
              <a:t>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бактерии, в том числе 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микроскопические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водоросли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,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tx2"/>
                </a:solidFill>
                <a:latin typeface="Times New Roman"/>
              </a:rPr>
              <a:t>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грибы, 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tx2"/>
                </a:solidFill>
                <a:latin typeface="Times New Roman"/>
              </a:rPr>
              <a:t>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растения и животные, в том числе простейшие.</a:t>
            </a:r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8735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000000"/>
                </a:solidFill>
                <a:latin typeface="Times New Roman"/>
              </a:rPr>
              <a:t>     </a:t>
            </a:r>
            <a:r>
              <a:rPr lang="ru-RU" b="1" u="sng" dirty="0" smtClean="0">
                <a:solidFill>
                  <a:schemeClr val="tx2"/>
                </a:solidFill>
                <a:latin typeface="Times New Roman"/>
              </a:rPr>
              <a:t>Вирусы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представляют собой бесклеточные частицы размером несколько </a:t>
            </a:r>
            <a:r>
              <a:rPr lang="ru-RU" dirty="0" err="1">
                <a:solidFill>
                  <a:schemeClr val="tx2"/>
                </a:solidFill>
                <a:latin typeface="Times New Roman"/>
              </a:rPr>
              <a:t>нм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 и видны только в электронном микроскопе. </a:t>
            </a:r>
            <a:endParaRPr lang="ru-RU" dirty="0" smtClean="0">
              <a:solidFill>
                <a:schemeClr val="tx2"/>
              </a:solidFill>
              <a:latin typeface="Times New Roman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844824"/>
            <a:ext cx="6906343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24759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ru-RU" sz="2700" dirty="0">
                <a:solidFill>
                  <a:srgbClr val="1F497D"/>
                </a:solidFill>
                <a:latin typeface="Times New Roman"/>
              </a:rPr>
              <a:t> Они являются </a:t>
            </a:r>
            <a:r>
              <a:rPr lang="ru-RU" sz="2700" b="1" i="1" dirty="0">
                <a:solidFill>
                  <a:srgbClr val="1F497D"/>
                </a:solidFill>
                <a:latin typeface="Times New Roman"/>
              </a:rPr>
              <a:t>облигатными</a:t>
            </a:r>
            <a:r>
              <a:rPr lang="ru-RU" sz="2700" dirty="0">
                <a:solidFill>
                  <a:srgbClr val="1F497D"/>
                </a:solidFill>
                <a:latin typeface="Times New Roman"/>
              </a:rPr>
              <a:t>, то есть обязательными, паразитами и могут размножаться только в клетках других организмов.</a:t>
            </a:r>
          </a:p>
          <a:p>
            <a:pPr marL="0" lvl="0" indent="0">
              <a:buNone/>
            </a:pPr>
            <a:r>
              <a:rPr lang="ru-RU" sz="2700" dirty="0">
                <a:solidFill>
                  <a:srgbClr val="1F497D"/>
                </a:solidFill>
                <a:latin typeface="Times New Roman"/>
              </a:rPr>
              <a:t>    Вне клеток вирусы существуют в виде вирионов, представляющих собой комплекс нуклеиновой кислоты (ДНК или РНК) с белком, связанных между собой </a:t>
            </a:r>
            <a:r>
              <a:rPr lang="ru-RU" sz="2700" dirty="0" err="1">
                <a:solidFill>
                  <a:srgbClr val="1F497D"/>
                </a:solidFill>
                <a:latin typeface="Times New Roman"/>
              </a:rPr>
              <a:t>нековалентными</a:t>
            </a:r>
            <a:r>
              <a:rPr lang="ru-RU" sz="2700" dirty="0">
                <a:solidFill>
                  <a:srgbClr val="1F497D"/>
                </a:solidFill>
                <a:latin typeface="Times New Roman"/>
              </a:rPr>
              <a:t> связями.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69662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ru-RU" sz="2200" dirty="0" smtClean="0">
                <a:solidFill>
                  <a:srgbClr val="1F497D"/>
                </a:solidFill>
                <a:latin typeface="Times New Roman"/>
              </a:rPr>
              <a:t>      Белковые </a:t>
            </a:r>
            <a:r>
              <a:rPr lang="ru-RU" sz="2200" dirty="0">
                <a:solidFill>
                  <a:srgbClr val="1F497D"/>
                </a:solidFill>
                <a:latin typeface="Times New Roman"/>
              </a:rPr>
              <a:t>молекулы, окружающие РНК или ДНК, создают оболочку вируса, называемую </a:t>
            </a:r>
            <a:r>
              <a:rPr lang="ru-RU" sz="2200" dirty="0" err="1">
                <a:solidFill>
                  <a:srgbClr val="1F497D"/>
                </a:solidFill>
                <a:latin typeface="Times New Roman"/>
              </a:rPr>
              <a:t>капсидом</a:t>
            </a:r>
            <a:r>
              <a:rPr lang="ru-RU" sz="2200" dirty="0">
                <a:solidFill>
                  <a:srgbClr val="1F497D"/>
                </a:solidFill>
                <a:latin typeface="Times New Roman"/>
              </a:rPr>
              <a:t>. </a:t>
            </a:r>
            <a:endParaRPr lang="ru-RU" sz="2200" dirty="0" smtClean="0">
              <a:solidFill>
                <a:srgbClr val="1F497D"/>
              </a:solidFill>
              <a:latin typeface="Times New Roman"/>
            </a:endParaRPr>
          </a:p>
          <a:p>
            <a:pPr marL="0" lvl="0" indent="0">
              <a:buNone/>
            </a:pPr>
            <a:r>
              <a:rPr lang="ru-RU" sz="2200" dirty="0">
                <a:solidFill>
                  <a:srgbClr val="1F497D"/>
                </a:solidFill>
                <a:latin typeface="Times New Roman"/>
              </a:rPr>
              <a:t> </a:t>
            </a:r>
            <a:r>
              <a:rPr lang="ru-RU" sz="2200" dirty="0" smtClean="0">
                <a:solidFill>
                  <a:srgbClr val="1F497D"/>
                </a:solidFill>
                <a:latin typeface="Times New Roman"/>
              </a:rPr>
              <a:t>  По </a:t>
            </a:r>
            <a:r>
              <a:rPr lang="ru-RU" sz="2200" dirty="0">
                <a:solidFill>
                  <a:srgbClr val="1F497D"/>
                </a:solidFill>
                <a:latin typeface="Times New Roman"/>
              </a:rPr>
              <a:t>типу </a:t>
            </a:r>
            <a:r>
              <a:rPr lang="ru-RU" sz="2200" dirty="0" smtClean="0">
                <a:solidFill>
                  <a:srgbClr val="1F497D"/>
                </a:solidFill>
                <a:latin typeface="Times New Roman"/>
              </a:rPr>
              <a:t>нуклеиновой </a:t>
            </a:r>
            <a:r>
              <a:rPr lang="ru-RU" sz="2200" dirty="0">
                <a:solidFill>
                  <a:srgbClr val="1F497D"/>
                </a:solidFill>
                <a:latin typeface="Times New Roman"/>
              </a:rPr>
              <a:t>кислоты вирусы делятся </a:t>
            </a:r>
            <a:r>
              <a:rPr lang="ru-RU" sz="2200" dirty="0" smtClean="0">
                <a:solidFill>
                  <a:srgbClr val="1F497D"/>
                </a:solidFill>
                <a:latin typeface="Times New Roman"/>
              </a:rPr>
              <a:t>на:</a:t>
            </a:r>
          </a:p>
          <a:p>
            <a:pPr lvl="0">
              <a:buFontTx/>
              <a:buChar char="-"/>
            </a:pPr>
            <a:r>
              <a:rPr lang="ru-RU" sz="2200" dirty="0" smtClean="0">
                <a:solidFill>
                  <a:srgbClr val="1F497D"/>
                </a:solidFill>
                <a:latin typeface="Times New Roman"/>
              </a:rPr>
              <a:t>РНК-содержащие </a:t>
            </a:r>
            <a:r>
              <a:rPr lang="ru-RU" sz="2200" dirty="0">
                <a:solidFill>
                  <a:srgbClr val="1F497D"/>
                </a:solidFill>
                <a:latin typeface="Times New Roman"/>
              </a:rPr>
              <a:t>(вирусы </a:t>
            </a:r>
            <a:r>
              <a:rPr lang="ru-RU" sz="2200" dirty="0" smtClean="0">
                <a:solidFill>
                  <a:srgbClr val="1F497D"/>
                </a:solidFill>
                <a:latin typeface="Times New Roman"/>
              </a:rPr>
              <a:t>растений</a:t>
            </a:r>
            <a:r>
              <a:rPr lang="ru-RU" sz="2200" dirty="0">
                <a:solidFill>
                  <a:srgbClr val="1F497D"/>
                </a:solidFill>
                <a:latin typeface="Times New Roman"/>
              </a:rPr>
              <a:t>, а также возбудители гриппа, полиомиелита, СПИДа и других заболеваний) </a:t>
            </a:r>
            <a:endParaRPr lang="ru-RU" sz="2200" dirty="0" smtClean="0">
              <a:solidFill>
                <a:srgbClr val="1F497D"/>
              </a:solidFill>
              <a:latin typeface="Times New Roman"/>
            </a:endParaRPr>
          </a:p>
          <a:p>
            <a:pPr lvl="0">
              <a:buFontTx/>
              <a:buChar char="-"/>
            </a:pPr>
            <a:r>
              <a:rPr lang="ru-RU" sz="2200" dirty="0" smtClean="0">
                <a:solidFill>
                  <a:srgbClr val="1F497D"/>
                </a:solidFill>
                <a:latin typeface="Times New Roman"/>
              </a:rPr>
              <a:t> </a:t>
            </a:r>
            <a:r>
              <a:rPr lang="ru-RU" sz="2200" dirty="0">
                <a:solidFill>
                  <a:srgbClr val="1F497D"/>
                </a:solidFill>
                <a:latin typeface="Times New Roman"/>
              </a:rPr>
              <a:t>ДНК-содержащие (бактериофаги, некоторые вирусы человека и животных, например, герпеса, оспы и другие). </a:t>
            </a:r>
            <a:endParaRPr lang="ru-RU" sz="2200" dirty="0" smtClean="0">
              <a:solidFill>
                <a:srgbClr val="1F497D"/>
              </a:solidFill>
              <a:latin typeface="Times New Roman"/>
            </a:endParaRPr>
          </a:p>
          <a:p>
            <a:pPr marL="0" lvl="0" indent="0">
              <a:buNone/>
            </a:pPr>
            <a:r>
              <a:rPr lang="ru-RU" sz="2200" dirty="0">
                <a:solidFill>
                  <a:srgbClr val="1F497D"/>
                </a:solidFill>
                <a:latin typeface="Times New Roman"/>
              </a:rPr>
              <a:t> </a:t>
            </a:r>
            <a:r>
              <a:rPr lang="ru-RU" sz="2200" dirty="0" smtClean="0">
                <a:solidFill>
                  <a:srgbClr val="1F497D"/>
                </a:solidFill>
                <a:latin typeface="Times New Roman"/>
              </a:rPr>
              <a:t>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62846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rmAutofit fontScale="90000"/>
          </a:bodyPr>
          <a:lstStyle/>
          <a:p>
            <a:pPr lvl="0">
              <a:spcBef>
                <a:spcPct val="20000"/>
              </a:spcBef>
            </a:pPr>
            <a:r>
              <a:rPr lang="ru-RU" sz="2200" dirty="0">
                <a:solidFill>
                  <a:srgbClr val="1F497D"/>
                </a:solidFill>
                <a:latin typeface="Times New Roman"/>
              </a:rPr>
              <a:t>Наряду с типичными вирусами открыты </a:t>
            </a:r>
            <a:r>
              <a:rPr lang="ru-RU" sz="2200" b="1" u="sng" dirty="0" err="1">
                <a:solidFill>
                  <a:srgbClr val="1F497D"/>
                </a:solidFill>
                <a:latin typeface="Times New Roman"/>
              </a:rPr>
              <a:t>вироиды</a:t>
            </a:r>
            <a:r>
              <a:rPr lang="ru-RU" sz="2200" b="1" u="sng" dirty="0">
                <a:solidFill>
                  <a:srgbClr val="1F497D"/>
                </a:solidFill>
                <a:latin typeface="Times New Roman"/>
              </a:rPr>
              <a:t>. </a:t>
            </a:r>
            <a:r>
              <a:rPr lang="ru-RU" sz="2200" dirty="0">
                <a:solidFill>
                  <a:srgbClr val="1F497D"/>
                </a:solidFill>
                <a:latin typeface="Times New Roman"/>
              </a:rPr>
              <a:t>Они представляют собой частицы, состоящие из низкомолекулярных РНК (240–400 </a:t>
            </a:r>
            <a:r>
              <a:rPr lang="ru-RU" sz="2200" dirty="0" smtClean="0">
                <a:solidFill>
                  <a:srgbClr val="1F497D"/>
                </a:solidFill>
                <a:latin typeface="Times New Roman"/>
              </a:rPr>
              <a:t>нуклеотидов</a:t>
            </a:r>
            <a:r>
              <a:rPr lang="ru-RU" sz="2200" dirty="0">
                <a:solidFill>
                  <a:srgbClr val="1F497D"/>
                </a:solidFill>
                <a:latin typeface="Times New Roman"/>
              </a:rPr>
              <a:t>), и не содержащие </a:t>
            </a:r>
            <a:r>
              <a:rPr lang="ru-RU" sz="2200" dirty="0" err="1">
                <a:solidFill>
                  <a:srgbClr val="1F497D"/>
                </a:solidFill>
                <a:latin typeface="Times New Roman"/>
              </a:rPr>
              <a:t>капсидов</a:t>
            </a:r>
            <a:r>
              <a:rPr lang="ru-RU" sz="2200" dirty="0">
                <a:solidFill>
                  <a:srgbClr val="1F497D"/>
                </a:solidFill>
                <a:latin typeface="Times New Roman"/>
              </a:rPr>
              <a:t>.</a:t>
            </a:r>
            <a:r>
              <a:rPr lang="ru-RU" sz="2200" dirty="0">
                <a:solidFill>
                  <a:srgbClr val="1F497D"/>
                </a:solidFill>
              </a:rPr>
              <a:t/>
            </a:r>
            <a:br>
              <a:rPr lang="ru-RU" sz="2200" dirty="0">
                <a:solidFill>
                  <a:srgbClr val="1F497D"/>
                </a:solidFill>
              </a:rPr>
            </a:b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77095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362274"/>
          </a:xfrm>
        </p:spPr>
        <p:txBody>
          <a:bodyPr>
            <a:normAutofit fontScale="90000"/>
          </a:bodyPr>
          <a:lstStyle/>
          <a:p>
            <a:r>
              <a:rPr lang="ru-RU" sz="3200" b="1" u="sng" dirty="0">
                <a:solidFill>
                  <a:srgbClr val="1F497D"/>
                </a:solidFill>
                <a:latin typeface="Times New Roman"/>
              </a:rPr>
              <a:t>Бактерии</a:t>
            </a:r>
            <a:r>
              <a:rPr lang="ru-RU" sz="3200" dirty="0">
                <a:solidFill>
                  <a:srgbClr val="1F497D"/>
                </a:solidFill>
                <a:latin typeface="Times New Roman"/>
              </a:rPr>
              <a:t> представляют собой безъядерные, одноклеточные (как правило) организмы, размером 0,2–10,0 мкм и имеющие определенную форму (палочки, кокки, спиралевидные формы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dirty="0" smtClean="0">
              <a:solidFill>
                <a:schemeClr val="tx2"/>
              </a:solidFill>
              <a:latin typeface="Times New Roman"/>
            </a:endParaRPr>
          </a:p>
        </p:txBody>
      </p:sp>
      <p:pic>
        <p:nvPicPr>
          <p:cNvPr id="4098" name="Picture 2" descr="https://avatars.mds.yandex.net/get-zen_doc/60857/pub_5c58e70e17daf000a97d6202_5c5a7235d0c5ea00ade32089/scale_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420888"/>
            <a:ext cx="6775607" cy="3623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04831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lvl="0" indent="0">
              <a:buNone/>
            </a:pPr>
            <a:r>
              <a:rPr lang="ru-RU" sz="2000" dirty="0" smtClean="0">
                <a:solidFill>
                  <a:srgbClr val="1F497D"/>
                </a:solidFill>
                <a:latin typeface="Times New Roman"/>
              </a:rPr>
              <a:t>   </a:t>
            </a:r>
          </a:p>
          <a:p>
            <a:pPr marL="0" lvl="0" indent="0">
              <a:buNone/>
            </a:pPr>
            <a:endParaRPr lang="ru-RU" sz="2000" dirty="0">
              <a:solidFill>
                <a:srgbClr val="1F497D"/>
              </a:solidFill>
              <a:latin typeface="Times New Roman"/>
            </a:endParaRPr>
          </a:p>
          <a:p>
            <a:pPr marL="0" lvl="0" indent="0">
              <a:buNone/>
            </a:pPr>
            <a:r>
              <a:rPr lang="ru-RU" sz="2000" dirty="0" smtClean="0">
                <a:solidFill>
                  <a:srgbClr val="1F497D"/>
                </a:solidFill>
                <a:latin typeface="Times New Roman"/>
              </a:rPr>
              <a:t> Внутреннее </a:t>
            </a:r>
            <a:r>
              <a:rPr lang="ru-RU" sz="2000" dirty="0">
                <a:solidFill>
                  <a:srgbClr val="1F497D"/>
                </a:solidFill>
                <a:latin typeface="Times New Roman"/>
              </a:rPr>
              <a:t>содержимое бактериальной </a:t>
            </a:r>
            <a:r>
              <a:rPr lang="ru-RU" sz="2000" dirty="0" smtClean="0">
                <a:solidFill>
                  <a:srgbClr val="1F497D"/>
                </a:solidFill>
                <a:latin typeface="Times New Roman"/>
              </a:rPr>
              <a:t>клетки:</a:t>
            </a:r>
          </a:p>
          <a:p>
            <a:pPr lvl="0">
              <a:buFontTx/>
              <a:buChar char="-"/>
            </a:pPr>
            <a:r>
              <a:rPr lang="ru-RU" sz="2000" dirty="0" smtClean="0">
                <a:solidFill>
                  <a:srgbClr val="1F497D"/>
                </a:solidFill>
                <a:latin typeface="Times New Roman"/>
              </a:rPr>
              <a:t>(</a:t>
            </a:r>
            <a:r>
              <a:rPr lang="ru-RU" sz="2000" dirty="0">
                <a:solidFill>
                  <a:srgbClr val="1F497D"/>
                </a:solidFill>
                <a:latin typeface="Times New Roman"/>
              </a:rPr>
              <a:t>цитоплазма) изолировано от внешней среды клеточной оболочкой, состоящей из тонкой мембраны и стенки, на которую приходится до 20 % сухого вещества бактерий. </a:t>
            </a:r>
            <a:endParaRPr lang="ru-RU" sz="2000" dirty="0" smtClean="0">
              <a:solidFill>
                <a:srgbClr val="1F497D"/>
              </a:solidFill>
              <a:latin typeface="Times New Roman"/>
            </a:endParaRPr>
          </a:p>
          <a:p>
            <a:pPr lvl="0">
              <a:buFontTx/>
              <a:buChar char="-"/>
            </a:pPr>
            <a:r>
              <a:rPr lang="ru-RU" sz="2000" dirty="0" smtClean="0">
                <a:solidFill>
                  <a:srgbClr val="1F497D"/>
                </a:solidFill>
                <a:latin typeface="Times New Roman"/>
              </a:rPr>
              <a:t>Клеточная </a:t>
            </a:r>
            <a:r>
              <a:rPr lang="ru-RU" sz="2000" dirty="0">
                <a:solidFill>
                  <a:srgbClr val="1F497D"/>
                </a:solidFill>
                <a:latin typeface="Times New Roman"/>
              </a:rPr>
              <a:t>стенка имеет сложное строение и придает </a:t>
            </a:r>
            <a:r>
              <a:rPr lang="ru-RU" sz="2000" dirty="0" smtClean="0">
                <a:solidFill>
                  <a:srgbClr val="1F497D"/>
                </a:solidFill>
                <a:latin typeface="Times New Roman"/>
              </a:rPr>
              <a:t>бактериальной </a:t>
            </a:r>
            <a:r>
              <a:rPr lang="ru-RU" sz="2000" dirty="0">
                <a:solidFill>
                  <a:srgbClr val="1F497D"/>
                </a:solidFill>
                <a:latin typeface="Times New Roman"/>
              </a:rPr>
              <a:t>клетке определенную форму. Исключение составляют микоплазмы, у которых нет клеточной стенки и, соответственно, </a:t>
            </a:r>
            <a:r>
              <a:rPr lang="ru-RU" sz="2000" dirty="0" smtClean="0">
                <a:solidFill>
                  <a:srgbClr val="1F497D"/>
                </a:solidFill>
                <a:latin typeface="Times New Roman"/>
              </a:rPr>
              <a:t>определенной </a:t>
            </a:r>
            <a:r>
              <a:rPr lang="ru-RU" sz="2000" dirty="0">
                <a:solidFill>
                  <a:srgbClr val="1F497D"/>
                </a:solidFill>
                <a:latin typeface="Times New Roman"/>
              </a:rPr>
              <a:t>формы. </a:t>
            </a:r>
            <a:endParaRPr lang="ru-RU" sz="2000" dirty="0" smtClean="0">
              <a:solidFill>
                <a:srgbClr val="1F497D"/>
              </a:solidFill>
              <a:latin typeface="Times New Roman"/>
            </a:endParaRPr>
          </a:p>
          <a:p>
            <a:pPr lvl="0">
              <a:buFontTx/>
              <a:buChar char="-"/>
            </a:pPr>
            <a:r>
              <a:rPr lang="ru-RU" sz="2000" dirty="0" smtClean="0">
                <a:solidFill>
                  <a:srgbClr val="1F497D"/>
                </a:solidFill>
                <a:latin typeface="Times New Roman"/>
              </a:rPr>
              <a:t>Бактериальные </a:t>
            </a:r>
            <a:r>
              <a:rPr lang="ru-RU" sz="2000" dirty="0">
                <a:solidFill>
                  <a:srgbClr val="1F497D"/>
                </a:solidFill>
                <a:latin typeface="Times New Roman"/>
              </a:rPr>
              <a:t>клетки, лишенные клеточной стенки называются протопластами. Протопласты используются в клеточно-инженерных исследованиях. Бактерии отличаются </a:t>
            </a:r>
            <a:r>
              <a:rPr lang="ru-RU" sz="2000" dirty="0" smtClean="0">
                <a:solidFill>
                  <a:srgbClr val="1F497D"/>
                </a:solidFill>
                <a:latin typeface="Times New Roman"/>
              </a:rPr>
              <a:t>чрезвычайным </a:t>
            </a:r>
            <a:r>
              <a:rPr lang="ru-RU" sz="2000" dirty="0">
                <a:solidFill>
                  <a:srgbClr val="1F497D"/>
                </a:solidFill>
                <a:latin typeface="Times New Roman"/>
              </a:rPr>
              <a:t>разнообразием по условиям обитания, приспособляемости, способам питания и </a:t>
            </a:r>
            <a:r>
              <a:rPr lang="ru-RU" sz="2000" dirty="0" err="1">
                <a:solidFill>
                  <a:srgbClr val="1F497D"/>
                </a:solidFill>
                <a:latin typeface="Times New Roman"/>
              </a:rPr>
              <a:t>биоэнергообразования</a:t>
            </a:r>
            <a:r>
              <a:rPr lang="ru-RU" sz="2000" dirty="0">
                <a:solidFill>
                  <a:srgbClr val="1F497D"/>
                </a:solidFill>
                <a:latin typeface="Times New Roman"/>
              </a:rPr>
              <a:t>, а также по отношению к </a:t>
            </a:r>
            <a:r>
              <a:rPr lang="ru-RU" sz="2000" dirty="0" err="1">
                <a:solidFill>
                  <a:srgbClr val="1F497D"/>
                </a:solidFill>
                <a:latin typeface="Times New Roman"/>
              </a:rPr>
              <a:t>макроорганизмам</a:t>
            </a:r>
            <a:r>
              <a:rPr lang="ru-RU" sz="2000" dirty="0">
                <a:solidFill>
                  <a:srgbClr val="1F497D"/>
                </a:solidFill>
                <a:latin typeface="Times New Roman"/>
              </a:rPr>
              <a:t> – животным и растениям. </a:t>
            </a:r>
            <a:endParaRPr lang="ru-RU" sz="2000" dirty="0">
              <a:solidFill>
                <a:srgbClr val="1F497D"/>
              </a:solidFill>
            </a:endParaRPr>
          </a:p>
          <a:p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16632"/>
            <a:ext cx="5616624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95801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>
              <a:spcBef>
                <a:spcPct val="20000"/>
              </a:spcBef>
            </a:pPr>
            <a:r>
              <a:rPr lang="ru-RU" sz="4000" b="1" u="sng" dirty="0" smtClean="0">
                <a:solidFill>
                  <a:srgbClr val="1F497D"/>
                </a:solidFill>
                <a:latin typeface="Times New Roman"/>
              </a:rPr>
              <a:t/>
            </a:r>
            <a:br>
              <a:rPr lang="ru-RU" sz="4000" b="1" u="sng" dirty="0" smtClean="0">
                <a:solidFill>
                  <a:srgbClr val="1F497D"/>
                </a:solidFill>
                <a:latin typeface="Times New Roman"/>
              </a:rPr>
            </a:br>
            <a:r>
              <a:rPr lang="ru-RU" sz="4000" b="1" u="sng" dirty="0" smtClean="0">
                <a:solidFill>
                  <a:srgbClr val="1F497D"/>
                </a:solidFill>
                <a:latin typeface="Times New Roman"/>
              </a:rPr>
              <a:t>Среди </a:t>
            </a:r>
            <a:r>
              <a:rPr lang="ru-RU" sz="4000" b="1" u="sng" dirty="0">
                <a:solidFill>
                  <a:srgbClr val="1F497D"/>
                </a:solidFill>
                <a:latin typeface="Times New Roman"/>
              </a:rPr>
              <a:t>них выделяют:</a:t>
            </a:r>
            <a:br>
              <a:rPr lang="ru-RU" sz="4000" b="1" u="sng" dirty="0">
                <a:solidFill>
                  <a:srgbClr val="1F497D"/>
                </a:solidFill>
                <a:latin typeface="Times New Roman"/>
              </a:rPr>
            </a:br>
            <a:r>
              <a:rPr lang="ru-RU" sz="3200" b="1" i="1" dirty="0" err="1">
                <a:solidFill>
                  <a:srgbClr val="1F497D"/>
                </a:solidFill>
                <a:latin typeface="Times New Roman"/>
              </a:rPr>
              <a:t>Архебактерии</a:t>
            </a:r>
            <a:r>
              <a:rPr lang="ru-RU" sz="3200" b="1" i="1" dirty="0">
                <a:solidFill>
                  <a:srgbClr val="1F497D"/>
                </a:solidFill>
                <a:latin typeface="Times New Roman"/>
              </a:rPr>
              <a:t>, </a:t>
            </a:r>
            <a:r>
              <a:rPr lang="ru-RU" sz="3200" dirty="0">
                <a:solidFill>
                  <a:srgbClr val="1F497D"/>
                </a:solidFill>
                <a:latin typeface="Times New Roman"/>
              </a:rPr>
              <a:t>способные жить в экстремальных условиях.</a:t>
            </a:r>
            <a:br>
              <a:rPr lang="ru-RU" sz="3200" dirty="0">
                <a:solidFill>
                  <a:srgbClr val="1F497D"/>
                </a:solidFill>
                <a:latin typeface="Times New Roman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700808"/>
            <a:ext cx="6667500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45069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rmAutofit fontScale="90000"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ru-RU" sz="2700" b="1" i="1" dirty="0" err="1">
                <a:solidFill>
                  <a:srgbClr val="1F497D"/>
                </a:solidFill>
                <a:latin typeface="Times New Roman"/>
              </a:rPr>
              <a:t>Термоацидофильные</a:t>
            </a:r>
            <a:r>
              <a:rPr lang="ru-RU" sz="2700" dirty="0">
                <a:solidFill>
                  <a:srgbClr val="1F497D"/>
                </a:solidFill>
                <a:latin typeface="Times New Roman"/>
              </a:rPr>
              <a:t> бактерии способны жить в горячих источниках, на склонах вулканов и в терриконах угольных шахт при рН 1–3 и температурах 59–105 °С.</a:t>
            </a:r>
            <a:br>
              <a:rPr lang="ru-RU" sz="2700" dirty="0">
                <a:solidFill>
                  <a:srgbClr val="1F497D"/>
                </a:solidFill>
                <a:latin typeface="Times New Roman"/>
              </a:rPr>
            </a:br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757" y="1600200"/>
            <a:ext cx="604248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47599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450215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 </a:t>
            </a:r>
            <a:r>
              <a:rPr lang="ru-RU" sz="3600" dirty="0">
                <a:ea typeface="Times New Roman"/>
                <a:cs typeface="Times New Roman"/>
              </a:rPr>
              <a:t/>
            </a:r>
            <a:br>
              <a:rPr lang="ru-RU" sz="3600" dirty="0">
                <a:ea typeface="Times New Roman"/>
                <a:cs typeface="Times New Roman"/>
              </a:rPr>
            </a:br>
            <a:r>
              <a:rPr lang="ru-RU" sz="3600" dirty="0" smtClean="0">
                <a:ea typeface="Times New Roman"/>
                <a:cs typeface="Times New Roman"/>
              </a:rPr>
              <a:t>1. </a:t>
            </a:r>
            <a:r>
              <a:rPr lang="ru-RU" sz="31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Краткий </a:t>
            </a:r>
            <a:r>
              <a:rPr lang="ru-RU" sz="31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анализ </a:t>
            </a:r>
            <a:r>
              <a:rPr lang="ru-RU" sz="31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состояния</a:t>
            </a:r>
            <a:br>
              <a:rPr lang="ru-RU" sz="31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31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3100" b="1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биоконверсии</a:t>
            </a:r>
            <a:r>
              <a:rPr lang="ru-RU" sz="31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.</a:t>
            </a:r>
            <a:r>
              <a:rPr lang="ru-RU" sz="3600" dirty="0">
                <a:ea typeface="Times New Roman"/>
                <a:cs typeface="Times New Roman"/>
              </a:rPr>
              <a:t/>
            </a:r>
            <a:br>
              <a:rPr lang="ru-RU" sz="3600" dirty="0">
                <a:ea typeface="Times New Roman"/>
                <a:cs typeface="Times New Roman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b="1" u="sng" dirty="0" err="1">
                <a:solidFill>
                  <a:schemeClr val="tx2"/>
                </a:solidFill>
                <a:latin typeface="Times New Roman"/>
              </a:rPr>
              <a:t>Биоконверсия</a:t>
            </a:r>
            <a:r>
              <a:rPr lang="ru-RU" b="1" u="sng" dirty="0">
                <a:solidFill>
                  <a:schemeClr val="tx2"/>
                </a:solidFill>
                <a:latin typeface="Times New Roman"/>
              </a:rPr>
              <a:t> (</a:t>
            </a:r>
            <a:r>
              <a:rPr lang="ru-RU" b="1" u="sng" dirty="0" err="1">
                <a:solidFill>
                  <a:schemeClr val="tx2"/>
                </a:solidFill>
                <a:latin typeface="Times New Roman"/>
              </a:rPr>
              <a:t>биотрансформация</a:t>
            </a:r>
            <a:r>
              <a:rPr lang="ru-RU" b="1" u="sng" dirty="0">
                <a:solidFill>
                  <a:schemeClr val="tx2"/>
                </a:solidFill>
                <a:latin typeface="Times New Roman"/>
              </a:rPr>
              <a:t>)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– это раздел 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биотехнологии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, наука по изучению превращения одних органических 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соединений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биологического сырья в другие под действием ферментных 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систем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растительного, микробного и животного происхождения. </a:t>
            </a:r>
            <a:endParaRPr lang="ru-RU" dirty="0" smtClean="0">
              <a:solidFill>
                <a:schemeClr val="tx2"/>
              </a:solidFill>
              <a:latin typeface="Times New Roman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dirty="0" smtClean="0">
                <a:solidFill>
                  <a:schemeClr val="tx2"/>
                </a:solidFill>
                <a:latin typeface="Times New Roman"/>
              </a:rPr>
              <a:t>Современная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биотехнология – отрасль науки и производства по использованию биологических процессов в производственных 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целях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. </a:t>
            </a:r>
            <a:endParaRPr lang="ru-RU" dirty="0" smtClean="0">
              <a:solidFill>
                <a:schemeClr val="tx2"/>
              </a:solidFill>
              <a:latin typeface="Times New Roman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dirty="0" smtClean="0">
                <a:solidFill>
                  <a:schemeClr val="tx2"/>
                </a:solidFill>
                <a:latin typeface="Times New Roman"/>
              </a:rPr>
              <a:t>Люди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использовали биотехнологию многие тысячи лет, не 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подозревая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об этом, – варили пиво, пекли хлеб, производили сыр и 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кисломолочные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продукты. </a:t>
            </a:r>
            <a:endParaRPr lang="ru-RU" dirty="0" smtClean="0">
              <a:solidFill>
                <a:schemeClr val="tx2"/>
              </a:solidFill>
              <a:latin typeface="Times New Roman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dirty="0" smtClean="0">
                <a:solidFill>
                  <a:schemeClr val="tx2"/>
                </a:solidFill>
                <a:latin typeface="Times New Roman"/>
              </a:rPr>
              <a:t>Становление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современной биотехнологии стало возможным благодаря крупным открытиям, сделанным в конце XIX– начале XX вв. в разных областях науки, и, в первую очередь, в биохимии, микробиологии и генетике. </a:t>
            </a:r>
            <a:endParaRPr lang="ru-RU" dirty="0" smtClean="0">
              <a:solidFill>
                <a:schemeClr val="tx2"/>
              </a:solidFill>
              <a:latin typeface="Times New Roman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dirty="0" smtClean="0">
                <a:solidFill>
                  <a:schemeClr val="tx2"/>
                </a:solidFill>
                <a:latin typeface="Times New Roman"/>
              </a:rPr>
              <a:t>Разработка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методов генной инженерии, основанных на 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создании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рекомбинантных ДНК, привела к тому «биотехнологическому буму», свидетелями которого мы являемся. 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Биотехнология использует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достижения различных отраслей науки, таких как 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микробиология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, биохимия, генетика, электроника, химическая, 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биохимическая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и механическая технологии, научные основы получения пище-</a:t>
            </a:r>
            <a:r>
              <a:rPr lang="ru-RU" dirty="0" err="1">
                <a:solidFill>
                  <a:schemeClr val="tx2"/>
                </a:solidFill>
                <a:latin typeface="Times New Roman"/>
              </a:rPr>
              <a:t>вых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 продуктов и пищевые технологии.</a:t>
            </a:r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79322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ru-RU" sz="2700" b="1" i="1" dirty="0" err="1">
                <a:solidFill>
                  <a:srgbClr val="1F497D"/>
                </a:solidFill>
                <a:latin typeface="Times New Roman"/>
              </a:rPr>
              <a:t>Эубактерии</a:t>
            </a:r>
            <a:r>
              <a:rPr lang="ru-RU" sz="2700" b="1" i="1" dirty="0">
                <a:solidFill>
                  <a:srgbClr val="1F497D"/>
                </a:solidFill>
                <a:latin typeface="Times New Roman"/>
              </a:rPr>
              <a:t> </a:t>
            </a:r>
            <a:r>
              <a:rPr lang="ru-RU" sz="2700" dirty="0">
                <a:solidFill>
                  <a:srgbClr val="1F497D"/>
                </a:solidFill>
                <a:latin typeface="Times New Roman"/>
              </a:rPr>
              <a:t>являются более чувствительными к условиям окружающей среды. </a:t>
            </a:r>
            <a:br>
              <a:rPr lang="ru-RU" sz="2700" dirty="0">
                <a:solidFill>
                  <a:srgbClr val="1F497D"/>
                </a:solidFill>
                <a:latin typeface="Times New Roman"/>
              </a:rPr>
            </a:br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71745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ctr">
              <a:buNone/>
            </a:pPr>
            <a:r>
              <a:rPr lang="ru-RU" sz="2500" dirty="0">
                <a:solidFill>
                  <a:schemeClr val="tx2"/>
                </a:solidFill>
                <a:latin typeface="Times New Roman"/>
              </a:rPr>
              <a:t>Болезнетворные микроорганизмы называются </a:t>
            </a:r>
            <a:r>
              <a:rPr lang="ru-RU" sz="2500" b="1" u="sng" dirty="0">
                <a:solidFill>
                  <a:schemeClr val="tx2"/>
                </a:solidFill>
                <a:latin typeface="Times New Roman"/>
              </a:rPr>
              <a:t>патогенными</a:t>
            </a:r>
            <a:r>
              <a:rPr lang="ru-RU" sz="2500" dirty="0">
                <a:solidFill>
                  <a:schemeClr val="tx2"/>
                </a:solidFill>
                <a:latin typeface="Times New Roman"/>
              </a:rPr>
              <a:t>. </a:t>
            </a:r>
            <a:endParaRPr lang="ru-RU" sz="2500" dirty="0" smtClean="0">
              <a:solidFill>
                <a:schemeClr val="tx2"/>
              </a:solidFill>
              <a:latin typeface="Times New Roman"/>
            </a:endParaRPr>
          </a:p>
          <a:p>
            <a:pPr marL="0" lvl="0" indent="0">
              <a:buNone/>
            </a:pPr>
            <a:r>
              <a:rPr lang="ru-RU" sz="1300" dirty="0" smtClean="0">
                <a:solidFill>
                  <a:schemeClr val="tx2"/>
                </a:solidFill>
                <a:latin typeface="Times New Roman"/>
              </a:rPr>
              <a:t>Паразиты бывают:</a:t>
            </a:r>
          </a:p>
          <a:p>
            <a:pPr lvl="0">
              <a:buFontTx/>
              <a:buChar char="-"/>
            </a:pPr>
            <a:r>
              <a:rPr lang="ru-RU" sz="1300" dirty="0" smtClean="0">
                <a:solidFill>
                  <a:schemeClr val="tx2"/>
                </a:solidFill>
                <a:latin typeface="Times New Roman"/>
              </a:rPr>
              <a:t>облигатными (</a:t>
            </a:r>
            <a:r>
              <a:rPr lang="ru-RU" sz="1300" dirty="0">
                <a:solidFill>
                  <a:srgbClr val="1F497D"/>
                </a:solidFill>
                <a:latin typeface="Times New Roman"/>
              </a:rPr>
              <a:t>Облигатные паразиты не могут обитать вне организма. К ним относятся, в частности, возбуди-</a:t>
            </a:r>
            <a:r>
              <a:rPr lang="ru-RU" sz="1300" dirty="0" err="1">
                <a:solidFill>
                  <a:srgbClr val="1F497D"/>
                </a:solidFill>
                <a:latin typeface="Times New Roman"/>
              </a:rPr>
              <a:t>тели</a:t>
            </a:r>
            <a:r>
              <a:rPr lang="ru-RU" sz="1300" dirty="0">
                <a:solidFill>
                  <a:srgbClr val="1F497D"/>
                </a:solidFill>
                <a:latin typeface="Times New Roman"/>
              </a:rPr>
              <a:t> сифилиса и гонореи. </a:t>
            </a:r>
            <a:r>
              <a:rPr lang="ru-RU" sz="1300" dirty="0" smtClean="0">
                <a:solidFill>
                  <a:schemeClr val="tx2"/>
                </a:solidFill>
                <a:latin typeface="Times New Roman"/>
              </a:rPr>
              <a:t>)</a:t>
            </a:r>
          </a:p>
          <a:p>
            <a:pPr lvl="0">
              <a:buFontTx/>
              <a:buChar char="-"/>
            </a:pPr>
            <a:r>
              <a:rPr lang="ru-RU" sz="1300" dirty="0" smtClean="0">
                <a:solidFill>
                  <a:schemeClr val="tx2"/>
                </a:solidFill>
                <a:latin typeface="Times New Roman"/>
              </a:rPr>
              <a:t>Факультативными (Факультативные </a:t>
            </a:r>
            <a:r>
              <a:rPr lang="ru-RU" sz="1300" dirty="0">
                <a:solidFill>
                  <a:schemeClr val="tx2"/>
                </a:solidFill>
                <a:latin typeface="Times New Roman"/>
              </a:rPr>
              <a:t>(необязательные) </a:t>
            </a:r>
            <a:r>
              <a:rPr lang="ru-RU" sz="1300" dirty="0" smtClean="0">
                <a:solidFill>
                  <a:schemeClr val="tx2"/>
                </a:solidFill>
                <a:latin typeface="Times New Roman"/>
              </a:rPr>
              <a:t>паразиты</a:t>
            </a:r>
            <a:r>
              <a:rPr lang="ru-RU" sz="1300" dirty="0">
                <a:solidFill>
                  <a:schemeClr val="tx2"/>
                </a:solidFill>
                <a:latin typeface="Times New Roman"/>
              </a:rPr>
              <a:t>, например, синегнойная палочка или вульгарный протей, </a:t>
            </a:r>
            <a:r>
              <a:rPr lang="ru-RU" sz="1300" dirty="0" smtClean="0">
                <a:solidFill>
                  <a:schemeClr val="tx2"/>
                </a:solidFill>
                <a:latin typeface="Times New Roman"/>
              </a:rPr>
              <a:t>обитающие </a:t>
            </a:r>
            <a:r>
              <a:rPr lang="ru-RU" sz="1300" dirty="0">
                <a:solidFill>
                  <a:schemeClr val="tx2"/>
                </a:solidFill>
                <a:latin typeface="Times New Roman"/>
              </a:rPr>
              <a:t>во внешней среде, при снижении защитных сил организма могут вызвать </a:t>
            </a:r>
            <a:r>
              <a:rPr lang="ru-RU" sz="1300" dirty="0" smtClean="0">
                <a:solidFill>
                  <a:schemeClr val="tx2"/>
                </a:solidFill>
                <a:latin typeface="Times New Roman"/>
              </a:rPr>
              <a:t>инфекцию). </a:t>
            </a:r>
          </a:p>
          <a:p>
            <a:pPr lvl="0">
              <a:buFontTx/>
              <a:buChar char="-"/>
            </a:pPr>
            <a:r>
              <a:rPr lang="ru-RU" sz="1300" dirty="0" err="1" smtClean="0">
                <a:solidFill>
                  <a:schemeClr val="tx2"/>
                </a:solidFill>
                <a:latin typeface="Times New Roman"/>
              </a:rPr>
              <a:t>Неболезнетворные</a:t>
            </a:r>
            <a:r>
              <a:rPr lang="ru-RU" sz="1300" dirty="0" smtClean="0">
                <a:solidFill>
                  <a:schemeClr val="tx2"/>
                </a:solidFill>
                <a:latin typeface="Times New Roman"/>
              </a:rPr>
              <a:t> </a:t>
            </a:r>
            <a:r>
              <a:rPr lang="ru-RU" sz="1300" dirty="0">
                <a:solidFill>
                  <a:schemeClr val="tx2"/>
                </a:solidFill>
                <a:latin typeface="Times New Roman"/>
              </a:rPr>
              <a:t>бактерии, способные обитать на слизистых оболочках и кожных покровах, но не питающиеся “</a:t>
            </a:r>
            <a:r>
              <a:rPr lang="ru-RU" sz="1300" dirty="0" smtClean="0">
                <a:solidFill>
                  <a:schemeClr val="tx2"/>
                </a:solidFill>
                <a:latin typeface="Times New Roman"/>
              </a:rPr>
              <a:t>живым </a:t>
            </a:r>
            <a:r>
              <a:rPr lang="ru-RU" sz="1300" dirty="0">
                <a:solidFill>
                  <a:schemeClr val="tx2"/>
                </a:solidFill>
                <a:latin typeface="Times New Roman"/>
              </a:rPr>
              <a:t>белком” называются сапрофитами. </a:t>
            </a:r>
            <a:endParaRPr lang="ru-RU" sz="1300" dirty="0" smtClean="0">
              <a:solidFill>
                <a:schemeClr val="tx2"/>
              </a:solidFill>
              <a:latin typeface="Times New Roman"/>
            </a:endParaRPr>
          </a:p>
          <a:p>
            <a:pPr lvl="0">
              <a:buFontTx/>
              <a:buChar char="-"/>
            </a:pPr>
            <a:r>
              <a:rPr lang="ru-RU" sz="1300" dirty="0" smtClean="0">
                <a:solidFill>
                  <a:schemeClr val="tx2"/>
                </a:solidFill>
                <a:latin typeface="Times New Roman"/>
              </a:rPr>
              <a:t>Благодаря </a:t>
            </a:r>
            <a:r>
              <a:rPr lang="ru-RU" sz="1300" dirty="0">
                <a:solidFill>
                  <a:schemeClr val="tx2"/>
                </a:solidFill>
                <a:latin typeface="Times New Roman"/>
              </a:rPr>
              <a:t>большому </a:t>
            </a:r>
            <a:r>
              <a:rPr lang="ru-RU" sz="1300" dirty="0" smtClean="0">
                <a:solidFill>
                  <a:schemeClr val="tx2"/>
                </a:solidFill>
                <a:latin typeface="Times New Roman"/>
              </a:rPr>
              <a:t>разнообразию </a:t>
            </a:r>
            <a:r>
              <a:rPr lang="ru-RU" sz="1300" dirty="0">
                <a:solidFill>
                  <a:schemeClr val="tx2"/>
                </a:solidFill>
                <a:latin typeface="Times New Roman"/>
              </a:rPr>
              <a:t>бактерий, обладающих широким диапазоном </a:t>
            </a:r>
            <a:r>
              <a:rPr lang="ru-RU" sz="1300" dirty="0" smtClean="0">
                <a:solidFill>
                  <a:schemeClr val="tx2"/>
                </a:solidFill>
                <a:latin typeface="Times New Roman"/>
              </a:rPr>
              <a:t>биохимического </a:t>
            </a:r>
            <a:r>
              <a:rPr lang="ru-RU" sz="1300" dirty="0">
                <a:solidFill>
                  <a:schemeClr val="tx2"/>
                </a:solidFill>
                <a:latin typeface="Times New Roman"/>
              </a:rPr>
              <a:t>состава и своеобразием протекающих в них реакций, бактерии наиболее часто служат биотехнологическими объектами.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31165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ru-RU" sz="2000" b="1" dirty="0" smtClean="0">
                <a:solidFill>
                  <a:srgbClr val="1F497D"/>
                </a:solidFill>
                <a:latin typeface="Times New Roman"/>
              </a:rPr>
              <a:t>   Из </a:t>
            </a:r>
            <a:r>
              <a:rPr lang="ru-RU" sz="2000" b="1" dirty="0">
                <a:solidFill>
                  <a:srgbClr val="1F497D"/>
                </a:solidFill>
                <a:latin typeface="Times New Roman"/>
              </a:rPr>
              <a:t>биомассы бактерий получают различные органические </a:t>
            </a:r>
            <a:r>
              <a:rPr lang="ru-RU" sz="2000" b="1" dirty="0" smtClean="0">
                <a:solidFill>
                  <a:srgbClr val="1F497D"/>
                </a:solidFill>
                <a:latin typeface="Times New Roman"/>
              </a:rPr>
              <a:t>вещества:</a:t>
            </a:r>
          </a:p>
          <a:p>
            <a:pPr lvl="0">
              <a:buFontTx/>
              <a:buChar char="-"/>
            </a:pPr>
            <a:r>
              <a:rPr lang="ru-RU" sz="2000" dirty="0" smtClean="0">
                <a:solidFill>
                  <a:srgbClr val="1F497D"/>
                </a:solidFill>
                <a:latin typeface="Times New Roman"/>
              </a:rPr>
              <a:t>аминокислоты</a:t>
            </a:r>
            <a:r>
              <a:rPr lang="ru-RU" sz="2000" dirty="0">
                <a:solidFill>
                  <a:srgbClr val="1F497D"/>
                </a:solidFill>
                <a:latin typeface="Times New Roman"/>
              </a:rPr>
              <a:t>, </a:t>
            </a:r>
            <a:endParaRPr lang="ru-RU" sz="2000" dirty="0" smtClean="0">
              <a:solidFill>
                <a:srgbClr val="1F497D"/>
              </a:solidFill>
              <a:latin typeface="Times New Roman"/>
            </a:endParaRPr>
          </a:p>
          <a:p>
            <a:pPr lvl="0">
              <a:buFontTx/>
              <a:buChar char="-"/>
            </a:pPr>
            <a:r>
              <a:rPr lang="ru-RU" sz="2000" dirty="0" smtClean="0">
                <a:solidFill>
                  <a:srgbClr val="1F497D"/>
                </a:solidFill>
                <a:latin typeface="Times New Roman"/>
              </a:rPr>
              <a:t>белки,</a:t>
            </a:r>
          </a:p>
          <a:p>
            <a:pPr lvl="0">
              <a:buFontTx/>
              <a:buChar char="-"/>
            </a:pPr>
            <a:r>
              <a:rPr lang="ru-RU" sz="2000" dirty="0" smtClean="0">
                <a:solidFill>
                  <a:srgbClr val="1F497D"/>
                </a:solidFill>
                <a:latin typeface="Times New Roman"/>
              </a:rPr>
              <a:t> </a:t>
            </a:r>
            <a:r>
              <a:rPr lang="ru-RU" sz="2000" dirty="0">
                <a:solidFill>
                  <a:srgbClr val="1F497D"/>
                </a:solidFill>
                <a:latin typeface="Times New Roman"/>
              </a:rPr>
              <a:t>ферменты. </a:t>
            </a:r>
            <a:endParaRPr lang="ru-RU" sz="2000" dirty="0" smtClean="0">
              <a:solidFill>
                <a:srgbClr val="1F497D"/>
              </a:solidFill>
              <a:latin typeface="Times New Roman"/>
            </a:endParaRPr>
          </a:p>
          <a:p>
            <a:pPr marL="0" lvl="0" indent="0">
              <a:buNone/>
            </a:pPr>
            <a:r>
              <a:rPr lang="ru-RU" sz="2000" dirty="0">
                <a:solidFill>
                  <a:srgbClr val="1F497D"/>
                </a:solidFill>
                <a:latin typeface="Times New Roman"/>
              </a:rPr>
              <a:t> </a:t>
            </a:r>
            <a:r>
              <a:rPr lang="ru-RU" sz="2000" dirty="0" smtClean="0">
                <a:solidFill>
                  <a:srgbClr val="1F497D"/>
                </a:solidFill>
                <a:latin typeface="Times New Roman"/>
              </a:rPr>
              <a:t>    Бактерии </a:t>
            </a:r>
            <a:r>
              <a:rPr lang="ru-RU" sz="2000" dirty="0">
                <a:solidFill>
                  <a:srgbClr val="1F497D"/>
                </a:solidFill>
                <a:latin typeface="Times New Roman"/>
              </a:rPr>
              <a:t>являются удобным объектом для генетических исследований, так как быстро размножаются и содержат </a:t>
            </a:r>
            <a:r>
              <a:rPr lang="ru-RU" sz="2000" dirty="0" err="1">
                <a:solidFill>
                  <a:srgbClr val="1F497D"/>
                </a:solidFill>
                <a:latin typeface="Times New Roman"/>
              </a:rPr>
              <a:t>плазмидную</a:t>
            </a:r>
            <a:r>
              <a:rPr lang="ru-RU" sz="2000" dirty="0">
                <a:solidFill>
                  <a:srgbClr val="1F497D"/>
                </a:solidFill>
                <a:latin typeface="Times New Roman"/>
              </a:rPr>
              <a:t> ДНК, способную включать в свой состав чужеродные фрагменты. </a:t>
            </a:r>
            <a:endParaRPr lang="ru-RU" sz="2000" dirty="0" smtClean="0">
              <a:solidFill>
                <a:srgbClr val="1F497D"/>
              </a:solidFill>
              <a:latin typeface="Times New Roman"/>
            </a:endParaRPr>
          </a:p>
          <a:p>
            <a:pPr marL="0" lvl="0" indent="0">
              <a:buNone/>
            </a:pPr>
            <a:r>
              <a:rPr lang="ru-RU" sz="2000" dirty="0" smtClean="0">
                <a:solidFill>
                  <a:srgbClr val="1F497D"/>
                </a:solidFill>
                <a:latin typeface="Times New Roman"/>
              </a:rPr>
              <a:t>Генетически модифицированные </a:t>
            </a:r>
            <a:r>
              <a:rPr lang="ru-RU" sz="2000" dirty="0">
                <a:solidFill>
                  <a:srgbClr val="1F497D"/>
                </a:solidFill>
                <a:latin typeface="Times New Roman"/>
              </a:rPr>
              <a:t>и иммобилизованные на носителях клетки бактерий </a:t>
            </a:r>
            <a:r>
              <a:rPr lang="ru-RU" sz="2000" dirty="0" smtClean="0">
                <a:solidFill>
                  <a:srgbClr val="1F497D"/>
                </a:solidFill>
                <a:latin typeface="Times New Roman"/>
              </a:rPr>
              <a:t>используются </a:t>
            </a:r>
            <a:r>
              <a:rPr lang="ru-RU" sz="2000" dirty="0">
                <a:solidFill>
                  <a:srgbClr val="1F497D"/>
                </a:solidFill>
                <a:latin typeface="Times New Roman"/>
              </a:rPr>
              <a:t>в научно-исследовательских и промышленных целях. </a:t>
            </a:r>
            <a:endParaRPr lang="ru-RU" sz="2000" dirty="0" smtClean="0">
              <a:solidFill>
                <a:srgbClr val="1F497D"/>
              </a:solidFill>
              <a:latin typeface="Times New Roman"/>
            </a:endParaRPr>
          </a:p>
          <a:p>
            <a:pPr marL="0" lvl="0" indent="0">
              <a:buNone/>
            </a:pPr>
            <a:r>
              <a:rPr lang="ru-RU" sz="2000" dirty="0">
                <a:solidFill>
                  <a:srgbClr val="1F497D"/>
                </a:solidFill>
                <a:latin typeface="Times New Roman"/>
              </a:rPr>
              <a:t> </a:t>
            </a:r>
            <a:r>
              <a:rPr lang="ru-RU" sz="2000" dirty="0" smtClean="0">
                <a:solidFill>
                  <a:srgbClr val="1F497D"/>
                </a:solidFill>
                <a:latin typeface="Times New Roman"/>
              </a:rPr>
              <a:t>  Наиболее </a:t>
            </a:r>
            <a:r>
              <a:rPr lang="ru-RU" sz="2000" dirty="0">
                <a:solidFill>
                  <a:srgbClr val="1F497D"/>
                </a:solidFill>
                <a:latin typeface="Times New Roman"/>
              </a:rPr>
              <a:t>изученной и широко применяемой в </a:t>
            </a:r>
            <a:r>
              <a:rPr lang="ru-RU" sz="2000" dirty="0" err="1">
                <a:solidFill>
                  <a:srgbClr val="1F497D"/>
                </a:solidFill>
                <a:latin typeface="Times New Roman"/>
              </a:rPr>
              <a:t>генноинженерных</a:t>
            </a:r>
            <a:r>
              <a:rPr lang="ru-RU" sz="2000" dirty="0">
                <a:solidFill>
                  <a:srgbClr val="1F497D"/>
                </a:solidFill>
                <a:latin typeface="Times New Roman"/>
              </a:rPr>
              <a:t> </a:t>
            </a:r>
            <a:r>
              <a:rPr lang="ru-RU" sz="2000" dirty="0" smtClean="0">
                <a:solidFill>
                  <a:srgbClr val="1F497D"/>
                </a:solidFill>
                <a:latin typeface="Times New Roman"/>
              </a:rPr>
              <a:t>исследованиях </a:t>
            </a:r>
            <a:r>
              <a:rPr lang="ru-RU" sz="2000" dirty="0">
                <a:solidFill>
                  <a:srgbClr val="1F497D"/>
                </a:solidFill>
                <a:latin typeface="Times New Roman"/>
              </a:rPr>
              <a:t>клеткой является кишечная палочка, обитающая в толстом </a:t>
            </a:r>
            <a:r>
              <a:rPr lang="ru-RU" sz="2000" dirty="0" smtClean="0">
                <a:solidFill>
                  <a:srgbClr val="1F497D"/>
                </a:solidFill>
                <a:latin typeface="Times New Roman"/>
              </a:rPr>
              <a:t>кишечнике </a:t>
            </a:r>
            <a:r>
              <a:rPr lang="ru-RU" sz="2000" dirty="0">
                <a:solidFill>
                  <a:srgbClr val="1F497D"/>
                </a:solidFill>
                <a:latin typeface="Times New Roman"/>
              </a:rPr>
              <a:t>человека.</a:t>
            </a:r>
            <a:endParaRPr lang="ru-RU" sz="2000" dirty="0">
              <a:solidFill>
                <a:srgbClr val="1F497D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95967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000000"/>
                </a:solidFill>
                <a:latin typeface="Times New Roman"/>
              </a:rPr>
              <a:t>     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Грибы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, насчитывающие десятки тысяч видов, сочетают в себе черты клеток растений и животных. </a:t>
            </a:r>
            <a:endParaRPr lang="ru-RU" dirty="0" smtClean="0">
              <a:solidFill>
                <a:schemeClr val="tx2"/>
              </a:solidFill>
              <a:latin typeface="Times New Roman"/>
            </a:endParaRPr>
          </a:p>
          <a:p>
            <a:pPr marL="0" indent="0">
              <a:buNone/>
            </a:pPr>
            <a:r>
              <a:rPr lang="ru-RU" dirty="0">
                <a:solidFill>
                  <a:schemeClr val="tx2"/>
                </a:solidFill>
                <a:latin typeface="Times New Roman"/>
              </a:rPr>
              <a:t> 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  Они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имеют клеточное ядро, как и растения – прочную клеточную стенку; аналогично клеткам 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животных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они нуждаются в некоторых витаминах и способны 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синтезировать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свойственные животным полисахариды: хитин и гликоген. </a:t>
            </a:r>
            <a:endParaRPr lang="ru-RU" dirty="0" smtClean="0">
              <a:solidFill>
                <a:schemeClr val="tx2"/>
              </a:solidFill>
              <a:latin typeface="Times New Roman"/>
            </a:endParaRPr>
          </a:p>
          <a:p>
            <a:pPr marL="0" indent="0">
              <a:buNone/>
            </a:pPr>
            <a:r>
              <a:rPr lang="ru-RU" dirty="0">
                <a:solidFill>
                  <a:schemeClr val="tx2"/>
                </a:solidFill>
                <a:latin typeface="Times New Roman"/>
              </a:rPr>
              <a:t> 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    Наибольший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интерес для биотехнологии представляют 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микроскопические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грибы, к которым относятся дрожжи, применяемые в 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хлебопечении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, пивоварении и в молочной промышленности, а также 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плесневые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грибы и другие микроорганизмы. </a:t>
            </a:r>
            <a:endParaRPr lang="ru-RU" dirty="0" smtClean="0">
              <a:solidFill>
                <a:schemeClr val="tx2"/>
              </a:solidFill>
              <a:latin typeface="Times New Roman"/>
            </a:endParaRPr>
          </a:p>
          <a:p>
            <a:pPr marL="0" indent="0">
              <a:buNone/>
            </a:pPr>
            <a:r>
              <a:rPr lang="ru-RU" dirty="0">
                <a:solidFill>
                  <a:schemeClr val="tx2"/>
                </a:solidFill>
                <a:latin typeface="Times New Roman"/>
              </a:rPr>
              <a:t> 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  Грибы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, в частности, плесени, широко используются в качестве продуцентов для получения 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спиртов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, органических кислот, антибиотиков, ферментов, различных </a:t>
            </a:r>
            <a:r>
              <a:rPr lang="ru-RU" dirty="0" err="1">
                <a:solidFill>
                  <a:schemeClr val="tx2"/>
                </a:solidFill>
                <a:latin typeface="Times New Roman"/>
              </a:rPr>
              <a:t>био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-логически активных веществ и кормового белка.</a:t>
            </a:r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9443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>
                <a:solidFill>
                  <a:schemeClr val="tx2"/>
                </a:solidFill>
                <a:latin typeface="Times New Roman"/>
              </a:rPr>
              <a:t>Самостоятельную группу организмов, представляющих собой симбиоз (сожительство) грибов с водорослями или с </a:t>
            </a:r>
            <a:r>
              <a:rPr lang="ru-RU" dirty="0" err="1" smtClean="0">
                <a:solidFill>
                  <a:schemeClr val="tx2"/>
                </a:solidFill>
                <a:latin typeface="Times New Roman"/>
              </a:rPr>
              <a:t>цианобактериями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, </a:t>
            </a:r>
            <a:r>
              <a:rPr lang="ru-RU" b="1" u="sng" dirty="0">
                <a:solidFill>
                  <a:schemeClr val="tx2"/>
                </a:solidFill>
                <a:latin typeface="Times New Roman"/>
              </a:rPr>
              <a:t>составляют лишайники,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которые являются перспективными 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источниками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ряда биологически активных веществ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.</a:t>
            </a:r>
          </a:p>
          <a:p>
            <a:r>
              <a:rPr lang="ru-RU" dirty="0" smtClean="0">
                <a:solidFill>
                  <a:schemeClr val="tx2"/>
                </a:solidFill>
                <a:latin typeface="Times New Roman"/>
              </a:rPr>
              <a:t>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Растения, насчитывающие около 500 000 видов, состоят из ядерных клеток, которые имеют сложное строение и выполняют 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различные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специализированные функции. </a:t>
            </a:r>
            <a:endParaRPr lang="ru-RU" dirty="0" smtClean="0">
              <a:solidFill>
                <a:schemeClr val="tx2"/>
              </a:solidFill>
              <a:latin typeface="Times New Roman"/>
            </a:endParaRPr>
          </a:p>
          <a:p>
            <a:pPr marL="0" indent="0" algn="ctr">
              <a:buNone/>
            </a:pPr>
            <a:r>
              <a:rPr lang="ru-RU" b="1" u="sng" dirty="0" smtClean="0">
                <a:solidFill>
                  <a:schemeClr val="tx2"/>
                </a:solidFill>
                <a:latin typeface="Times New Roman"/>
              </a:rPr>
              <a:t>К </a:t>
            </a:r>
            <a:r>
              <a:rPr lang="ru-RU" b="1" u="sng" dirty="0">
                <a:solidFill>
                  <a:schemeClr val="tx2"/>
                </a:solidFill>
                <a:latin typeface="Times New Roman"/>
              </a:rPr>
              <a:t>ним </a:t>
            </a:r>
            <a:r>
              <a:rPr lang="ru-RU" b="1" u="sng" dirty="0" smtClean="0">
                <a:solidFill>
                  <a:schemeClr val="tx2"/>
                </a:solidFill>
                <a:latin typeface="Times New Roman"/>
              </a:rPr>
              <a:t>относятся:</a:t>
            </a:r>
          </a:p>
          <a:p>
            <a:pPr marL="0" indent="0">
              <a:buNone/>
            </a:pPr>
            <a:r>
              <a:rPr lang="ru-RU" dirty="0">
                <a:solidFill>
                  <a:schemeClr val="tx2"/>
                </a:solidFill>
                <a:latin typeface="Times New Roman"/>
              </a:rPr>
              <a:t>-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водоросли, являющиеся водными организмами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,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2"/>
                </a:solidFill>
                <a:latin typeface="Times New Roman"/>
              </a:rPr>
              <a:t>-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и высшие растения, обитающие преимущественно на суше. </a:t>
            </a:r>
            <a:endParaRPr lang="ru-RU" dirty="0" smtClean="0">
              <a:solidFill>
                <a:schemeClr val="tx2"/>
              </a:solidFill>
              <a:latin typeface="Times New Roman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tx2"/>
                </a:solidFill>
                <a:latin typeface="Times New Roman"/>
              </a:rPr>
              <a:t>     Водоросли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отличаются от высших 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растений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тем, что не имеют органов и тканей, а представляют собой 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слоевища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, состоящие из недифференцированных (одинаковых) клеток. Как и другие растения, водоросли обладают способностью к 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фотосинтезу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и богаты различными углеводами и пигментами. Один из 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видов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водорослей – морская капуста используется в пищу. Из 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водорослей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добывают агар-агар и </a:t>
            </a:r>
            <a:r>
              <a:rPr lang="ru-RU" dirty="0" err="1">
                <a:solidFill>
                  <a:schemeClr val="tx2"/>
                </a:solidFill>
                <a:latin typeface="Times New Roman"/>
              </a:rPr>
              <a:t>альгинаты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 – полисахариды, используемые для изготовления микробиологических сред и в пищевой 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промышленности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.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88640"/>
            <a:ext cx="6471816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085946"/>
            <a:ext cx="3696071" cy="2772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24194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Arial"/>
              </a:rPr>
              <a:t>3.ПОЛУЧЕНИЕ </a:t>
            </a:r>
            <a:r>
              <a:rPr lang="ru-RU" sz="2800" b="1" dirty="0">
                <a:solidFill>
                  <a:srgbClr val="FF0000"/>
                </a:solidFill>
                <a:latin typeface="Arial"/>
              </a:rPr>
              <a:t>И ПРОМЫШЛЕННОЕ </a:t>
            </a:r>
            <a:r>
              <a:rPr lang="ru-RU" sz="2800" dirty="0">
                <a:solidFill>
                  <a:srgbClr val="FF0000"/>
                </a:solidFill>
                <a:latin typeface="Arial"/>
              </a:rPr>
              <a:t/>
            </a:r>
            <a:br>
              <a:rPr lang="ru-RU" sz="2800" dirty="0">
                <a:solidFill>
                  <a:srgbClr val="FF0000"/>
                </a:solidFill>
                <a:latin typeface="Arial"/>
              </a:rPr>
            </a:br>
            <a:r>
              <a:rPr lang="ru-RU" sz="2800" b="1" dirty="0">
                <a:solidFill>
                  <a:srgbClr val="FF0000"/>
                </a:solidFill>
                <a:latin typeface="Arial"/>
              </a:rPr>
              <a:t>ИСПОЛЬЗОВАНИЕ ФЕРМЕНТОВ 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000000"/>
                </a:solidFill>
                <a:latin typeface="Times New Roman"/>
              </a:rPr>
              <a:t>   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Все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биохимические реакции, протекающие в живых 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организмах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, катализируются ферментами, являющимися по своему строению белками. </a:t>
            </a:r>
            <a:endParaRPr lang="ru-RU" dirty="0" smtClean="0">
              <a:solidFill>
                <a:schemeClr val="tx2"/>
              </a:solidFill>
              <a:latin typeface="Times New Roman"/>
            </a:endParaRPr>
          </a:p>
          <a:p>
            <a:pPr marL="0" indent="0">
              <a:buNone/>
            </a:pPr>
            <a:r>
              <a:rPr lang="ru-RU" dirty="0">
                <a:solidFill>
                  <a:schemeClr val="tx2"/>
                </a:solidFill>
                <a:latin typeface="Times New Roman"/>
              </a:rPr>
              <a:t> 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  Их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второе равнозначное название – </a:t>
            </a:r>
            <a:r>
              <a:rPr lang="ru-RU" b="1" u="sng" dirty="0">
                <a:solidFill>
                  <a:schemeClr val="tx2"/>
                </a:solidFill>
                <a:latin typeface="Times New Roman"/>
              </a:rPr>
              <a:t>энзимы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, а отрасль 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науки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, изучающая ферменты, </a:t>
            </a:r>
            <a:r>
              <a:rPr lang="ru-RU" b="1" u="sng" dirty="0">
                <a:solidFill>
                  <a:schemeClr val="tx2"/>
                </a:solidFill>
                <a:latin typeface="Times New Roman"/>
              </a:rPr>
              <a:t>называется энзимология</a:t>
            </a:r>
            <a:r>
              <a:rPr lang="ru-RU" b="1" u="sng" dirty="0" smtClean="0">
                <a:solidFill>
                  <a:schemeClr val="tx2"/>
                </a:solidFill>
                <a:latin typeface="Times New Roman"/>
              </a:rPr>
              <a:t>.</a:t>
            </a:r>
          </a:p>
          <a:p>
            <a:pPr marL="0" indent="0">
              <a:buNone/>
            </a:pPr>
            <a:r>
              <a:rPr lang="ru-RU" dirty="0">
                <a:solidFill>
                  <a:schemeClr val="tx2"/>
                </a:solidFill>
                <a:latin typeface="Times New Roman"/>
              </a:rPr>
              <a:t> 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Следовательно, ферменты или энзимы – это специализированные белки, 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содержащиеся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в клетках и внеклеточных жидкостях микроорганизмов, 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растений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и животных. </a:t>
            </a:r>
            <a:endParaRPr lang="ru-RU" dirty="0" smtClean="0">
              <a:solidFill>
                <a:schemeClr val="tx2"/>
              </a:solidFill>
              <a:latin typeface="Times New Roman"/>
            </a:endParaRPr>
          </a:p>
          <a:p>
            <a:pPr marL="0" indent="0">
              <a:buNone/>
            </a:pPr>
            <a:r>
              <a:rPr lang="ru-RU" dirty="0">
                <a:solidFill>
                  <a:schemeClr val="tx2"/>
                </a:solidFill>
                <a:latin typeface="Times New Roman"/>
              </a:rPr>
              <a:t> 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   </a:t>
            </a:r>
            <a:r>
              <a:rPr lang="ru-RU" b="1" u="sng" dirty="0" smtClean="0">
                <a:solidFill>
                  <a:schemeClr val="tx2"/>
                </a:solidFill>
                <a:latin typeface="Times New Roman"/>
              </a:rPr>
              <a:t>Они </a:t>
            </a:r>
            <a:r>
              <a:rPr lang="ru-RU" b="1" u="sng" dirty="0">
                <a:solidFill>
                  <a:schemeClr val="tx2"/>
                </a:solidFill>
                <a:latin typeface="Times New Roman"/>
              </a:rPr>
              <a:t>участвуют в </a:t>
            </a:r>
            <a:r>
              <a:rPr lang="ru-RU" b="1" u="sng" dirty="0" smtClean="0">
                <a:solidFill>
                  <a:schemeClr val="tx2"/>
                </a:solidFill>
                <a:latin typeface="Times New Roman"/>
              </a:rPr>
              <a:t>реакциях: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tx2"/>
                </a:solidFill>
                <a:latin typeface="Times New Roman"/>
              </a:rPr>
              <a:t>расщеплении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белков, липидов и полисахаридов в желудочно-кишечном тракте, </a:t>
            </a:r>
            <a:endParaRPr lang="ru-RU" dirty="0" smtClean="0">
              <a:solidFill>
                <a:schemeClr val="tx2"/>
              </a:solidFill>
              <a:latin typeface="Times New Roman"/>
            </a:endParaRP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tx2"/>
                </a:solidFill>
                <a:latin typeface="Times New Roman"/>
              </a:rPr>
              <a:t>в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процессах внутриклеточного обмена веществ, </a:t>
            </a:r>
            <a:endParaRPr lang="ru-RU" dirty="0" smtClean="0">
              <a:solidFill>
                <a:schemeClr val="tx2"/>
              </a:solidFill>
              <a:latin typeface="Times New Roman"/>
            </a:endParaRP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tx2"/>
                </a:solidFill>
                <a:latin typeface="Times New Roman"/>
              </a:rPr>
              <a:t>в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образовании и выведении из 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организма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конечных продуктов обмена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,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tx2"/>
                </a:solidFill>
                <a:latin typeface="Times New Roman"/>
              </a:rPr>
              <a:t>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в энергетических процессах, </a:t>
            </a:r>
            <a:endParaRPr lang="ru-RU" dirty="0" smtClean="0">
              <a:solidFill>
                <a:schemeClr val="tx2"/>
              </a:solidFill>
              <a:latin typeface="Times New Roman"/>
            </a:endParaRP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tx2"/>
                </a:solidFill>
                <a:latin typeface="Times New Roman"/>
              </a:rPr>
              <a:t>в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обезвреживании токсических веществ, </a:t>
            </a:r>
            <a:endParaRPr lang="ru-RU" dirty="0" smtClean="0">
              <a:solidFill>
                <a:schemeClr val="tx2"/>
              </a:solidFill>
              <a:latin typeface="Times New Roman"/>
            </a:endParaRP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tx2"/>
                </a:solidFill>
                <a:latin typeface="Times New Roman"/>
              </a:rPr>
              <a:t>в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синтезе клеточных белков и других биогенных соединений, необходимых для жизнедеятельности </a:t>
            </a:r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2284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tx2"/>
                </a:solidFill>
                <a:latin typeface="Times New Roman"/>
              </a:rPr>
              <a:t>                            </a:t>
            </a:r>
            <a:r>
              <a:rPr lang="ru-RU" b="1" u="sng" dirty="0" smtClean="0">
                <a:solidFill>
                  <a:schemeClr val="tx2"/>
                </a:solidFill>
                <a:latin typeface="Times New Roman"/>
              </a:rPr>
              <a:t>Ферментативные </a:t>
            </a:r>
            <a:r>
              <a:rPr lang="ru-RU" b="1" u="sng" dirty="0">
                <a:solidFill>
                  <a:schemeClr val="tx2"/>
                </a:solidFill>
                <a:latin typeface="Times New Roman"/>
              </a:rPr>
              <a:t>процессы </a:t>
            </a:r>
            <a:r>
              <a:rPr lang="ru-RU" b="1" u="sng" dirty="0" smtClean="0">
                <a:solidFill>
                  <a:schemeClr val="tx2"/>
                </a:solidFill>
                <a:latin typeface="Times New Roman"/>
              </a:rPr>
              <a:t>применяются в: </a:t>
            </a:r>
          </a:p>
          <a:p>
            <a:pPr marL="0" indent="0">
              <a:buNone/>
            </a:pPr>
            <a:r>
              <a:rPr lang="ru-RU" dirty="0">
                <a:solidFill>
                  <a:schemeClr val="tx2"/>
                </a:solidFill>
                <a:latin typeface="Times New Roman"/>
              </a:rPr>
              <a:t>-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Виноделие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и 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пивоварение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, </a:t>
            </a:r>
            <a:endParaRPr lang="ru-RU" dirty="0" smtClean="0">
              <a:solidFill>
                <a:schemeClr val="tx2"/>
              </a:solidFill>
              <a:latin typeface="Times New Roman"/>
            </a:endParaRPr>
          </a:p>
          <a:p>
            <a:pPr marL="0" indent="0">
              <a:buNone/>
            </a:pPr>
            <a:r>
              <a:rPr lang="ru-RU" dirty="0">
                <a:solidFill>
                  <a:schemeClr val="tx2"/>
                </a:solidFill>
                <a:latin typeface="Times New Roman"/>
              </a:rPr>
              <a:t>-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сыроварение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и получение соевых продуктов, </a:t>
            </a:r>
            <a:endParaRPr lang="ru-RU" dirty="0" smtClean="0">
              <a:solidFill>
                <a:schemeClr val="tx2"/>
              </a:solidFill>
              <a:latin typeface="Times New Roman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tx2"/>
                </a:solidFill>
                <a:latin typeface="Times New Roman"/>
              </a:rPr>
              <a:t>-лечение нарушений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пищеварения </a:t>
            </a:r>
            <a:endParaRPr lang="ru-RU" dirty="0" smtClean="0">
              <a:solidFill>
                <a:schemeClr val="tx2"/>
              </a:solidFill>
              <a:latin typeface="Times New Roman"/>
            </a:endParaRPr>
          </a:p>
          <a:p>
            <a:pPr marL="0" indent="0">
              <a:buNone/>
            </a:pPr>
            <a:r>
              <a:rPr lang="ru-RU" dirty="0">
                <a:solidFill>
                  <a:schemeClr val="tx2"/>
                </a:solidFill>
                <a:latin typeface="Times New Roman"/>
              </a:rPr>
              <a:t>-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выделка кож – наиболее характерные примеры использования ферментов. Источниками ферментов 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служат:</a:t>
            </a:r>
          </a:p>
          <a:p>
            <a:pPr marL="0" indent="0">
              <a:buNone/>
            </a:pPr>
            <a:r>
              <a:rPr lang="ru-RU" dirty="0">
                <a:solidFill>
                  <a:schemeClr val="tx2"/>
                </a:solidFill>
                <a:latin typeface="Times New Roman"/>
              </a:rPr>
              <a:t>-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ткани растений, животных и культуры микроорганизмов. </a:t>
            </a:r>
            <a:endParaRPr lang="ru-RU" dirty="0" smtClean="0">
              <a:solidFill>
                <a:schemeClr val="tx2"/>
              </a:solidFill>
              <a:latin typeface="Times New Roman"/>
            </a:endParaRPr>
          </a:p>
          <a:p>
            <a:pPr marL="0" indent="0">
              <a:buNone/>
            </a:pPr>
            <a:r>
              <a:rPr lang="ru-RU" dirty="0">
                <a:solidFill>
                  <a:schemeClr val="tx2"/>
                </a:solidFill>
                <a:latin typeface="Times New Roman"/>
              </a:rPr>
              <a:t> 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 </a:t>
            </a:r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1166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ru-RU" dirty="0">
                <a:solidFill>
                  <a:srgbClr val="000000"/>
                </a:solidFill>
                <a:latin typeface="Times New Roman"/>
              </a:rPr>
              <a:t>Началом промышленной энзимологии считается 1890 г., когда было освоено производство амилазы из гриба </a:t>
            </a:r>
            <a:r>
              <a:rPr lang="ru-RU" i="1" dirty="0" err="1">
                <a:solidFill>
                  <a:srgbClr val="000000"/>
                </a:solidFill>
                <a:latin typeface="Times New Roman"/>
              </a:rPr>
              <a:t>Aspergillus</a:t>
            </a:r>
            <a:r>
              <a:rPr lang="ru-RU" i="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i="1" dirty="0" err="1">
                <a:solidFill>
                  <a:srgbClr val="000000"/>
                </a:solidFill>
                <a:latin typeface="Times New Roman"/>
              </a:rPr>
              <a:t>oryzae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, </a:t>
            </a:r>
            <a:r>
              <a:rPr lang="ru-RU" dirty="0" smtClean="0">
                <a:solidFill>
                  <a:srgbClr val="000000"/>
                </a:solidFill>
                <a:latin typeface="Times New Roman"/>
              </a:rPr>
              <a:t>расщепляющей 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α-1,4-гликозидные связи в крахмале. Препарат под </a:t>
            </a:r>
            <a:r>
              <a:rPr lang="ru-RU" dirty="0" smtClean="0">
                <a:solidFill>
                  <a:srgbClr val="000000"/>
                </a:solidFill>
                <a:latin typeface="Times New Roman"/>
              </a:rPr>
              <a:t>на-</a:t>
            </a:r>
            <a:r>
              <a:rPr lang="ru-RU" dirty="0" err="1" smtClean="0">
                <a:solidFill>
                  <a:srgbClr val="000000"/>
                </a:solidFill>
                <a:latin typeface="Times New Roman"/>
              </a:rPr>
              <a:t>ванием</a:t>
            </a:r>
            <a:r>
              <a:rPr lang="ru-RU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/>
              </a:rPr>
              <a:t>такадиастаза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, содержащий, наряду с амилазой примесь про-</a:t>
            </a:r>
            <a:r>
              <a:rPr lang="ru-RU" dirty="0" err="1">
                <a:solidFill>
                  <a:srgbClr val="000000"/>
                </a:solidFill>
                <a:latin typeface="Times New Roman"/>
              </a:rPr>
              <a:t>теазы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, применялся в качестве средства, улучшающего пищеварение. Производство и использование ферментов в промышленных целях 19 </a:t>
            </a:r>
          </a:p>
          <a:p>
            <a:r>
              <a:rPr lang="ru-RU" dirty="0">
                <a:solidFill>
                  <a:srgbClr val="000000"/>
                </a:solidFill>
                <a:latin typeface="Times New Roman"/>
              </a:rPr>
              <a:t>началось в ХХ в. В 1913 г. в странах Западной Европы получило применение средство для замачивания белья, содержащее соду и про-</a:t>
            </a:r>
            <a:r>
              <a:rPr lang="ru-RU" dirty="0" err="1">
                <a:solidFill>
                  <a:srgbClr val="000000"/>
                </a:solidFill>
                <a:latin typeface="Times New Roman"/>
              </a:rPr>
              <a:t>теолитические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 ферменты поджелудочной железы: трипсин и </a:t>
            </a:r>
            <a:r>
              <a:rPr lang="ru-RU" dirty="0" smtClean="0">
                <a:solidFill>
                  <a:srgbClr val="000000"/>
                </a:solidFill>
                <a:latin typeface="Times New Roman"/>
              </a:rPr>
              <a:t>химотрипсин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. </a:t>
            </a:r>
            <a:endParaRPr lang="ru-RU" dirty="0" smtClean="0">
              <a:solidFill>
                <a:srgbClr val="000000"/>
              </a:solidFill>
              <a:latin typeface="Times New Roman"/>
            </a:endParaRPr>
          </a:p>
          <a:p>
            <a:r>
              <a:rPr lang="ru-RU" dirty="0" smtClean="0">
                <a:solidFill>
                  <a:srgbClr val="000000"/>
                </a:solidFill>
                <a:latin typeface="Times New Roman"/>
              </a:rPr>
              <a:t>Подлинным 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переворотом в прачечной технологии, в </a:t>
            </a:r>
            <a:r>
              <a:rPr lang="ru-RU" dirty="0" err="1">
                <a:solidFill>
                  <a:srgbClr val="000000"/>
                </a:solidFill>
                <a:latin typeface="Times New Roman"/>
              </a:rPr>
              <a:t>середи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-не ХХ века, явилось использование протеазы, получаемой из </a:t>
            </a:r>
            <a:r>
              <a:rPr lang="ru-RU" i="1" dirty="0" err="1">
                <a:solidFill>
                  <a:srgbClr val="000000"/>
                </a:solidFill>
                <a:latin typeface="Times New Roman"/>
              </a:rPr>
              <a:t>Bacillus</a:t>
            </a:r>
            <a:r>
              <a:rPr lang="ru-RU" i="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i="1" dirty="0" err="1">
                <a:solidFill>
                  <a:srgbClr val="000000"/>
                </a:solidFill>
                <a:latin typeface="Times New Roman"/>
              </a:rPr>
              <a:t>subtilis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, для замачивания и стирки белья. Добавление к стиральному порошку 0,5 % ферментного препарата, содержащего всего 3 % </a:t>
            </a:r>
            <a:r>
              <a:rPr lang="ru-RU" dirty="0" err="1">
                <a:solidFill>
                  <a:srgbClr val="000000"/>
                </a:solidFill>
                <a:latin typeface="Times New Roman"/>
              </a:rPr>
              <a:t>ак-тивного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 фермента, позволяет решить проблему </a:t>
            </a:r>
            <a:r>
              <a:rPr lang="ru-RU" dirty="0" err="1">
                <a:solidFill>
                  <a:srgbClr val="000000"/>
                </a:solidFill>
                <a:latin typeface="Times New Roman"/>
              </a:rPr>
              <a:t>отстирывания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Times New Roman"/>
              </a:rPr>
              <a:t>белковых 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пятен, благодаря тому, что протеаза с высоким сродством </a:t>
            </a:r>
            <a:r>
              <a:rPr lang="ru-RU" dirty="0" smtClean="0">
                <a:solidFill>
                  <a:srgbClr val="000000"/>
                </a:solidFill>
                <a:latin typeface="Times New Roman"/>
              </a:rPr>
              <a:t>концентрируется 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именно на белковых пятнах</a:t>
            </a:r>
            <a:r>
              <a:rPr lang="ru-RU" dirty="0" smtClean="0">
                <a:solidFill>
                  <a:srgbClr val="000000"/>
                </a:solidFill>
                <a:latin typeface="Times New Roman"/>
              </a:rPr>
              <a:t>.</a:t>
            </a:r>
          </a:p>
          <a:p>
            <a:r>
              <a:rPr lang="ru-RU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Со второй половины ХХ в. производятся сотни тонн очищенных ферментов различного </a:t>
            </a:r>
            <a:r>
              <a:rPr lang="ru-RU" dirty="0" err="1">
                <a:solidFill>
                  <a:srgbClr val="000000"/>
                </a:solidFill>
                <a:latin typeface="Times New Roman"/>
              </a:rPr>
              <a:t>назначе-ния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. Около половины получаемых ферментных препаратов </a:t>
            </a:r>
            <a:r>
              <a:rPr lang="ru-RU" dirty="0" smtClean="0">
                <a:solidFill>
                  <a:srgbClr val="000000"/>
                </a:solidFill>
                <a:latin typeface="Times New Roman"/>
              </a:rPr>
              <a:t>приходится 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на протеазы. Постоянно расширяются их ассортимент и сфера применения</a:t>
            </a:r>
            <a:r>
              <a:rPr lang="ru-RU" dirty="0" smtClean="0">
                <a:solidFill>
                  <a:srgbClr val="000000"/>
                </a:solidFill>
                <a:latin typeface="Times New Roman"/>
              </a:rPr>
              <a:t>.</a:t>
            </a:r>
          </a:p>
          <a:p>
            <a:r>
              <a:rPr lang="ru-RU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Протеазы используются для умягчения мяса и </a:t>
            </a:r>
            <a:r>
              <a:rPr lang="ru-RU" dirty="0" smtClean="0">
                <a:solidFill>
                  <a:srgbClr val="000000"/>
                </a:solidFill>
                <a:latin typeface="Times New Roman"/>
              </a:rPr>
              <a:t>увеличения 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выхода качественных мясных продуктов, створаживания молока и производства новых молочных продуктов, для предотвращения </a:t>
            </a:r>
            <a:r>
              <a:rPr lang="ru-RU" dirty="0" smtClean="0">
                <a:solidFill>
                  <a:srgbClr val="000000"/>
                </a:solidFill>
                <a:latin typeface="Times New Roman"/>
              </a:rPr>
              <a:t>холодного 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помутнения пива и расщепления клейковины муки, а также для получения белковых </a:t>
            </a:r>
            <a:r>
              <a:rPr lang="ru-RU" dirty="0" err="1">
                <a:solidFill>
                  <a:srgbClr val="000000"/>
                </a:solidFill>
                <a:latin typeface="Times New Roman"/>
              </a:rPr>
              <a:t>гидролизатов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 и смесей аминокислот пище-</a:t>
            </a:r>
            <a:r>
              <a:rPr lang="ru-RU" dirty="0" err="1">
                <a:solidFill>
                  <a:srgbClr val="000000"/>
                </a:solidFill>
                <a:latin typeface="Times New Roman"/>
              </a:rPr>
              <a:t>вого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 и медицинского назначения.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87059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tx2"/>
                </a:solidFill>
                <a:latin typeface="Times New Roman"/>
              </a:rPr>
              <a:t>                      По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строению активного центра протеазы делят 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на:</a:t>
            </a:r>
          </a:p>
          <a:p>
            <a:pPr marL="0" indent="0">
              <a:buNone/>
            </a:pPr>
            <a:r>
              <a:rPr lang="ru-RU" dirty="0">
                <a:solidFill>
                  <a:schemeClr val="tx2"/>
                </a:solidFill>
                <a:latin typeface="Times New Roman"/>
              </a:rPr>
              <a:t>-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 </a:t>
            </a:r>
            <a:r>
              <a:rPr lang="ru-RU" dirty="0" err="1">
                <a:solidFill>
                  <a:schemeClr val="tx2"/>
                </a:solidFill>
                <a:latin typeface="Times New Roman"/>
              </a:rPr>
              <a:t>тиоловые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,</a:t>
            </a:r>
          </a:p>
          <a:p>
            <a:pPr marL="0" indent="0">
              <a:buNone/>
            </a:pPr>
            <a:r>
              <a:rPr lang="ru-RU" dirty="0">
                <a:solidFill>
                  <a:schemeClr val="tx2"/>
                </a:solidFill>
                <a:latin typeface="Times New Roman"/>
              </a:rPr>
              <a:t>-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 </a:t>
            </a:r>
            <a:r>
              <a:rPr lang="ru-RU" dirty="0" err="1">
                <a:solidFill>
                  <a:schemeClr val="tx2"/>
                </a:solidFill>
                <a:latin typeface="Times New Roman"/>
              </a:rPr>
              <a:t>сериновые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, </a:t>
            </a:r>
            <a:endParaRPr lang="ru-RU" dirty="0" smtClean="0">
              <a:solidFill>
                <a:schemeClr val="tx2"/>
              </a:solidFill>
              <a:latin typeface="Times New Roman"/>
            </a:endParaRPr>
          </a:p>
          <a:p>
            <a:pPr marL="0" indent="0">
              <a:buNone/>
            </a:pPr>
            <a:r>
              <a:rPr lang="ru-RU" dirty="0">
                <a:solidFill>
                  <a:schemeClr val="tx2"/>
                </a:solidFill>
                <a:latin typeface="Times New Roman"/>
              </a:rPr>
              <a:t>-</a:t>
            </a:r>
            <a:r>
              <a:rPr lang="ru-RU" dirty="0" err="1" smtClean="0">
                <a:solidFill>
                  <a:schemeClr val="tx2"/>
                </a:solidFill>
                <a:latin typeface="Times New Roman"/>
              </a:rPr>
              <a:t>аспартатные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(кислые) </a:t>
            </a:r>
            <a:endParaRPr lang="ru-RU" dirty="0" smtClean="0">
              <a:solidFill>
                <a:schemeClr val="tx2"/>
              </a:solidFill>
              <a:latin typeface="Times New Roman"/>
            </a:endParaRPr>
          </a:p>
          <a:p>
            <a:pPr marL="0" indent="0">
              <a:buNone/>
            </a:pPr>
            <a:r>
              <a:rPr lang="ru-RU" dirty="0">
                <a:solidFill>
                  <a:schemeClr val="tx2"/>
                </a:solidFill>
                <a:latin typeface="Times New Roman"/>
              </a:rPr>
              <a:t>-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 </a:t>
            </a:r>
            <a:r>
              <a:rPr lang="ru-RU" dirty="0" err="1">
                <a:solidFill>
                  <a:schemeClr val="tx2"/>
                </a:solidFill>
                <a:latin typeface="Times New Roman"/>
              </a:rPr>
              <a:t>металлоферменты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.</a:t>
            </a:r>
          </a:p>
          <a:p>
            <a:endParaRPr lang="ru-RU" dirty="0">
              <a:solidFill>
                <a:schemeClr val="tx2"/>
              </a:solidFill>
              <a:latin typeface="Times New Roman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tx2"/>
                </a:solidFill>
                <a:latin typeface="Times New Roman"/>
              </a:rPr>
              <a:t>   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Ряд </a:t>
            </a:r>
            <a:r>
              <a:rPr lang="ru-RU" dirty="0" err="1">
                <a:solidFill>
                  <a:schemeClr val="tx2"/>
                </a:solidFill>
                <a:latin typeface="Times New Roman"/>
              </a:rPr>
              <a:t>тиоловых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 ферментов, применяемых для повышения физико-химических и 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качественных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показателей мясных изделий, выделяют из растительного сырья. К ним относятся папаин из плодов дынного дерева, </a:t>
            </a:r>
            <a:r>
              <a:rPr lang="ru-RU" dirty="0" err="1">
                <a:solidFill>
                  <a:schemeClr val="tx2"/>
                </a:solidFill>
                <a:latin typeface="Times New Roman"/>
              </a:rPr>
              <a:t>бромелаин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 из стеблей и листьев ананаса, а также </a:t>
            </a:r>
            <a:r>
              <a:rPr lang="ru-RU" dirty="0" err="1">
                <a:solidFill>
                  <a:schemeClr val="tx2"/>
                </a:solidFill>
                <a:latin typeface="Times New Roman"/>
              </a:rPr>
              <a:t>фицин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 из растений рода </a:t>
            </a:r>
            <a:r>
              <a:rPr lang="ru-RU" i="1" dirty="0" err="1">
                <a:solidFill>
                  <a:schemeClr val="tx2"/>
                </a:solidFill>
                <a:latin typeface="Times New Roman"/>
              </a:rPr>
              <a:t>Ficus</a:t>
            </a:r>
            <a:r>
              <a:rPr lang="ru-RU" i="1" dirty="0" smtClean="0">
                <a:solidFill>
                  <a:schemeClr val="tx2"/>
                </a:solidFill>
                <a:latin typeface="Times New Roman"/>
              </a:rPr>
              <a:t>.</a:t>
            </a:r>
          </a:p>
          <a:p>
            <a:pPr marL="0" indent="0">
              <a:buNone/>
            </a:pPr>
            <a:r>
              <a:rPr lang="ru-RU" i="1" dirty="0" smtClean="0">
                <a:solidFill>
                  <a:schemeClr val="tx2"/>
                </a:solidFill>
                <a:latin typeface="Times New Roman"/>
              </a:rPr>
              <a:t>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Перечисленные ферменты отличаются дороговизной, поскольку их продуцентами являются тропические растения. </a:t>
            </a:r>
            <a:endParaRPr lang="ru-RU" dirty="0" smtClean="0">
              <a:solidFill>
                <a:schemeClr val="tx2"/>
              </a:solidFill>
              <a:latin typeface="Times New Roman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tx2"/>
                </a:solidFill>
                <a:latin typeface="Times New Roman"/>
              </a:rPr>
              <a:t>Вследствие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этого в мясное производство все больше внедряются кислые протеазы, </a:t>
            </a:r>
            <a:r>
              <a:rPr lang="ru-RU" dirty="0" err="1">
                <a:solidFill>
                  <a:schemeClr val="tx2"/>
                </a:solidFill>
                <a:latin typeface="Times New Roman"/>
              </a:rPr>
              <a:t>син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-тезируемые грибами, и похожие по свойствам на пепсин и ренин. </a:t>
            </a:r>
            <a:endParaRPr lang="ru-RU" dirty="0" smtClean="0">
              <a:solidFill>
                <a:schemeClr val="tx2"/>
              </a:solidFill>
              <a:latin typeface="Times New Roman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tx2"/>
                </a:solidFill>
                <a:latin typeface="Times New Roman"/>
              </a:rPr>
              <a:t>Кислые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протеазы 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применяются: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2"/>
                </a:solidFill>
                <a:latin typeface="Times New Roman"/>
              </a:rPr>
              <a:t>-в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хлебопекарном производстве – для расщепления клейковины муки с целью получения мягкого 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эластичного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теста, идущего на изготовление бисквитов. </a:t>
            </a:r>
            <a:endParaRPr lang="ru-RU" dirty="0" smtClean="0">
              <a:solidFill>
                <a:schemeClr val="tx2"/>
              </a:solidFill>
              <a:latin typeface="Times New Roman"/>
            </a:endParaRP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tx2"/>
                </a:solidFill>
                <a:latin typeface="Times New Roman"/>
              </a:rPr>
              <a:t>В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пивоварении они используются для предотвращения помутнения пива при его 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охлаждении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. 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tx2"/>
                </a:solidFill>
                <a:latin typeface="Times New Roman"/>
              </a:rPr>
              <a:t>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створаживают молоко, но они не могут 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заменить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ренин при выработке сыра, так как вызывают глубокий 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гидролиз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казеина; тем не менее, некоторые из них используются для створаживания молока и производства некоторых сортов сыра </a:t>
            </a:r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5113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latin typeface="Times New Roman"/>
              </a:rPr>
              <a:t>-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готовят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соевые соусы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2"/>
                </a:solidFill>
                <a:latin typeface="Times New Roman"/>
              </a:rPr>
              <a:t> -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в кожевенной промышленности для удаления шерсти и выделки мягких, </a:t>
            </a:r>
            <a:r>
              <a:rPr lang="ru-RU" dirty="0" err="1">
                <a:solidFill>
                  <a:schemeClr val="tx2"/>
                </a:solidFill>
                <a:latin typeface="Times New Roman"/>
              </a:rPr>
              <a:t>эластич-ных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 кож. </a:t>
            </a:r>
            <a:endParaRPr lang="ru-RU" dirty="0" smtClean="0">
              <a:solidFill>
                <a:schemeClr val="tx2"/>
              </a:solidFill>
              <a:latin typeface="Times New Roman"/>
            </a:endParaRPr>
          </a:p>
          <a:p>
            <a:endParaRPr lang="ru-RU" dirty="0">
              <a:solidFill>
                <a:schemeClr val="tx2"/>
              </a:solidFill>
              <a:latin typeface="Times New Roman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tx2"/>
                </a:solidFill>
                <a:latin typeface="Times New Roman"/>
              </a:rPr>
              <a:t>     </a:t>
            </a:r>
            <a:r>
              <a:rPr lang="ru-RU" dirty="0" err="1" smtClean="0">
                <a:solidFill>
                  <a:schemeClr val="tx2"/>
                </a:solidFill>
                <a:latin typeface="Times New Roman"/>
              </a:rPr>
              <a:t>Сериновые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протеазы, характеризующиеся низкой 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специфичностью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и широким оптимумом действия, чаще всего используют в 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качестве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действующего начала в стиральных порошках. Из них в 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наибольших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количествах (более 500 т в год) вырабатывается </a:t>
            </a:r>
            <a:r>
              <a:rPr lang="ru-RU" dirty="0" err="1">
                <a:solidFill>
                  <a:schemeClr val="tx2"/>
                </a:solidFill>
                <a:latin typeface="Times New Roman"/>
              </a:rPr>
              <a:t>субтилизин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 </a:t>
            </a:r>
            <a:r>
              <a:rPr lang="ru-RU" i="1" dirty="0" err="1">
                <a:solidFill>
                  <a:schemeClr val="tx2"/>
                </a:solidFill>
                <a:latin typeface="Times New Roman"/>
              </a:rPr>
              <a:t>Carlsberg</a:t>
            </a:r>
            <a:r>
              <a:rPr lang="ru-RU" i="1" dirty="0">
                <a:solidFill>
                  <a:schemeClr val="tx2"/>
                </a:solidFill>
                <a:latin typeface="Times New Roman"/>
              </a:rPr>
              <a:t>.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Разработаны технологии получения </a:t>
            </a:r>
            <a:r>
              <a:rPr lang="ru-RU" dirty="0" err="1">
                <a:solidFill>
                  <a:schemeClr val="tx2"/>
                </a:solidFill>
                <a:latin typeface="Times New Roman"/>
              </a:rPr>
              <a:t>сериновых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 протеаз из </a:t>
            </a:r>
            <a:r>
              <a:rPr lang="ru-RU" dirty="0" err="1">
                <a:solidFill>
                  <a:schemeClr val="tx2"/>
                </a:solidFill>
                <a:latin typeface="Times New Roman"/>
              </a:rPr>
              <a:t>алкилофильных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 микроорганизмов, которые активны при рН 9–12 и температуре выше 50 °С. Отличительной особенностью </a:t>
            </a:r>
            <a:r>
              <a:rPr lang="ru-RU" dirty="0" err="1">
                <a:solidFill>
                  <a:schemeClr val="tx2"/>
                </a:solidFill>
                <a:latin typeface="Times New Roman"/>
              </a:rPr>
              <a:t>сериновых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 протеаз является то, что они не </a:t>
            </a:r>
            <a:r>
              <a:rPr lang="ru-RU" dirty="0" err="1">
                <a:solidFill>
                  <a:schemeClr val="tx2"/>
                </a:solidFill>
                <a:latin typeface="Times New Roman"/>
              </a:rPr>
              <a:t>гидролизуют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 белки до отдельных аминокислот. Ограничением для их применения в пивоварении 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является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то, что они инактивируются </a:t>
            </a:r>
            <a:r>
              <a:rPr lang="ru-RU" dirty="0" err="1">
                <a:solidFill>
                  <a:schemeClr val="tx2"/>
                </a:solidFill>
                <a:latin typeface="Times New Roman"/>
              </a:rPr>
              <a:t>сериновым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 ингибитором солода. Более высокой избирательностью действия по сравнению с </a:t>
            </a:r>
            <a:r>
              <a:rPr lang="ru-RU" dirty="0" err="1" smtClean="0">
                <a:solidFill>
                  <a:schemeClr val="tx2"/>
                </a:solidFill>
                <a:latin typeface="Times New Roman"/>
              </a:rPr>
              <a:t>сериновыми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протеазами обладают </a:t>
            </a:r>
            <a:r>
              <a:rPr lang="ru-RU" dirty="0" err="1">
                <a:solidFill>
                  <a:schemeClr val="tx2"/>
                </a:solidFill>
                <a:latin typeface="Times New Roman"/>
              </a:rPr>
              <a:t>металлоферменты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, в активном центре 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которых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обычно содержится цинк. Они используются для различных целей наряду с </a:t>
            </a:r>
            <a:r>
              <a:rPr lang="ru-RU" dirty="0" err="1">
                <a:solidFill>
                  <a:schemeClr val="tx2"/>
                </a:solidFill>
                <a:latin typeface="Times New Roman"/>
              </a:rPr>
              <a:t>бромелаином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 и папаином, в том числе для гидролиза белков ячменя при осветлении пива. </a:t>
            </a:r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82267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b="1" u="sng" dirty="0" smtClean="0">
                <a:solidFill>
                  <a:schemeClr val="tx2"/>
                </a:solidFill>
                <a:latin typeface="Times New Roman"/>
              </a:rPr>
              <a:t>Научные отрасли, которые вносят вклад в </a:t>
            </a:r>
            <a:r>
              <a:rPr lang="ru-RU" b="1" u="sng" dirty="0">
                <a:solidFill>
                  <a:schemeClr val="tx2"/>
                </a:solidFill>
                <a:latin typeface="Times New Roman"/>
              </a:rPr>
              <a:t>получение </a:t>
            </a:r>
            <a:r>
              <a:rPr lang="ru-RU" b="1" u="sng" dirty="0" smtClean="0">
                <a:solidFill>
                  <a:schemeClr val="tx2"/>
                </a:solidFill>
                <a:latin typeface="Times New Roman"/>
              </a:rPr>
              <a:t>биотехнологических продуктов:</a:t>
            </a:r>
          </a:p>
          <a:p>
            <a:pPr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dirty="0" smtClean="0">
                <a:solidFill>
                  <a:schemeClr val="tx2"/>
                </a:solidFill>
                <a:latin typeface="Times New Roman"/>
              </a:rPr>
              <a:t>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– генетическая инженерия (техника рекомбинантных ДНК); </a:t>
            </a:r>
            <a:endParaRPr lang="ru-RU" dirty="0" smtClean="0">
              <a:solidFill>
                <a:schemeClr val="tx2"/>
              </a:solidFill>
              <a:latin typeface="Times New Roman"/>
            </a:endParaRPr>
          </a:p>
          <a:p>
            <a:pPr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dirty="0" smtClean="0">
                <a:solidFill>
                  <a:schemeClr val="tx2"/>
                </a:solidFill>
                <a:latin typeface="Times New Roman"/>
              </a:rPr>
              <a:t>– </a:t>
            </a:r>
            <a:r>
              <a:rPr lang="ru-RU" dirty="0" err="1">
                <a:solidFill>
                  <a:schemeClr val="tx2"/>
                </a:solidFill>
                <a:latin typeface="Times New Roman"/>
              </a:rPr>
              <a:t>биокатализ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 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–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выделение, иммобилизация и стабилизация ферментов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;</a:t>
            </a:r>
          </a:p>
          <a:p>
            <a:pPr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dirty="0" smtClean="0">
                <a:solidFill>
                  <a:schemeClr val="tx2"/>
                </a:solidFill>
                <a:latin typeface="Times New Roman"/>
              </a:rPr>
              <a:t>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– культивирование клеток микро- и </a:t>
            </a:r>
            <a:r>
              <a:rPr lang="ru-RU" dirty="0" err="1">
                <a:solidFill>
                  <a:schemeClr val="tx2"/>
                </a:solidFill>
                <a:latin typeface="Times New Roman"/>
              </a:rPr>
              <a:t>макроорганизмов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; </a:t>
            </a:r>
            <a:endParaRPr lang="ru-RU" dirty="0" smtClean="0">
              <a:solidFill>
                <a:schemeClr val="tx2"/>
              </a:solidFill>
              <a:latin typeface="Times New Roman"/>
            </a:endParaRPr>
          </a:p>
          <a:p>
            <a:pPr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dirty="0" smtClean="0">
                <a:solidFill>
                  <a:schemeClr val="tx2"/>
                </a:solidFill>
                <a:latin typeface="Times New Roman"/>
              </a:rPr>
              <a:t>–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технология ферментации – производство и переработка от-ходов; – </a:t>
            </a:r>
            <a:r>
              <a:rPr lang="ru-RU" dirty="0" err="1">
                <a:solidFill>
                  <a:schemeClr val="tx2"/>
                </a:solidFill>
                <a:latin typeface="Times New Roman"/>
              </a:rPr>
              <a:t>биоэлектрохимия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.</a:t>
            </a:r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1643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000000"/>
                </a:solidFill>
                <a:latin typeface="Times New Roman"/>
              </a:rPr>
              <a:t>       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Для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выделки сыра необходима специфичная протеаза (ренин или сычужный фермент), расщепляющая одну пептидную связь в κ-казеине. Традиционно этот фермент вырабатывается из слизистой оболочки желудка телят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.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Times New Roman"/>
              </a:rPr>
              <a:t>  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27689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tx2"/>
                </a:solidFill>
                <a:latin typeface="Times New Roman"/>
              </a:rPr>
              <a:t>    Более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25 % производимых </a:t>
            </a:r>
            <a:r>
              <a:rPr lang="ru-RU" dirty="0" err="1">
                <a:solidFill>
                  <a:schemeClr val="tx2"/>
                </a:solidFill>
                <a:latin typeface="Times New Roman"/>
              </a:rPr>
              <a:t>путѐм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 биотехнологии ферментов являются </a:t>
            </a:r>
            <a:r>
              <a:rPr lang="ru-RU" dirty="0" err="1">
                <a:solidFill>
                  <a:schemeClr val="tx2"/>
                </a:solidFill>
                <a:latin typeface="Times New Roman"/>
              </a:rPr>
              <a:t>гликозидазами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, катализирующими расщепление различных поли- и олигосахаридов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2"/>
                </a:solidFill>
                <a:latin typeface="Times New Roman"/>
              </a:rPr>
              <a:t>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Они применяются 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для: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tx2"/>
                </a:solidFill>
                <a:latin typeface="Times New Roman"/>
              </a:rPr>
              <a:t>гидролиза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(</a:t>
            </a:r>
            <a:r>
              <a:rPr lang="ru-RU" dirty="0" err="1" smtClean="0">
                <a:solidFill>
                  <a:schemeClr val="tx2"/>
                </a:solidFill>
                <a:latin typeface="Times New Roman"/>
              </a:rPr>
              <a:t>осахаривания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) крахмала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,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tx2"/>
                </a:solidFill>
                <a:latin typeface="Times New Roman"/>
              </a:rPr>
              <a:t>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расщепления сахарозы и лактозы с целью получения моносахаридов и </a:t>
            </a:r>
            <a:r>
              <a:rPr lang="ru-RU" dirty="0" err="1">
                <a:solidFill>
                  <a:schemeClr val="tx2"/>
                </a:solidFill>
                <a:latin typeface="Times New Roman"/>
              </a:rPr>
              <a:t>безлактозных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 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продуктов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tx2"/>
                </a:solidFill>
                <a:latin typeface="Times New Roman"/>
              </a:rPr>
              <a:t>а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также на разных стадиях производства пива. </a:t>
            </a:r>
            <a:endParaRPr lang="ru-RU" dirty="0" smtClean="0">
              <a:solidFill>
                <a:schemeClr val="tx2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3400574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ru-RU" b="1" u="sng" dirty="0" smtClean="0">
                <a:solidFill>
                  <a:schemeClr val="tx2"/>
                </a:solidFill>
                <a:latin typeface="Times New Roman"/>
              </a:rPr>
              <a:t>Ферменты, </a:t>
            </a:r>
            <a:r>
              <a:rPr lang="ru-RU" b="1" u="sng" dirty="0">
                <a:solidFill>
                  <a:schemeClr val="tx2"/>
                </a:solidFill>
                <a:latin typeface="Times New Roman"/>
              </a:rPr>
              <a:t>представлены энзимами разных классов, которые применяются </a:t>
            </a:r>
            <a:r>
              <a:rPr lang="ru-RU" b="1" u="sng" dirty="0" smtClean="0">
                <a:solidFill>
                  <a:schemeClr val="tx2"/>
                </a:solidFill>
                <a:latin typeface="Times New Roman"/>
              </a:rPr>
              <a:t>:</a:t>
            </a:r>
          </a:p>
          <a:p>
            <a:pPr marL="0" indent="0">
              <a:buNone/>
            </a:pPr>
            <a:r>
              <a:rPr lang="ru-RU" dirty="0">
                <a:solidFill>
                  <a:schemeClr val="tx2"/>
                </a:solidFill>
                <a:latin typeface="Times New Roman"/>
              </a:rPr>
              <a:t>-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в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разных отраслях промышленности, </a:t>
            </a:r>
            <a:endParaRPr lang="ru-RU" dirty="0" smtClean="0">
              <a:solidFill>
                <a:schemeClr val="tx2"/>
              </a:solidFill>
              <a:latin typeface="Times New Roman"/>
            </a:endParaRP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tx2"/>
                </a:solidFill>
                <a:latin typeface="Times New Roman"/>
              </a:rPr>
              <a:t>в лечении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и диагностике заболеваний, </a:t>
            </a:r>
            <a:endParaRPr lang="ru-RU" dirty="0" smtClean="0">
              <a:solidFill>
                <a:schemeClr val="tx2"/>
              </a:solidFill>
              <a:latin typeface="Times New Roman"/>
            </a:endParaRP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tx2"/>
                </a:solidFill>
                <a:latin typeface="Times New Roman"/>
              </a:rPr>
              <a:t>а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также в </a:t>
            </a:r>
            <a:r>
              <a:rPr lang="ru-RU" dirty="0" err="1">
                <a:solidFill>
                  <a:schemeClr val="tx2"/>
                </a:solidFill>
                <a:latin typeface="Times New Roman"/>
              </a:rPr>
              <a:t>генноинженерных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 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исследованиях.</a:t>
            </a:r>
          </a:p>
          <a:p>
            <a:pPr marL="0" indent="0">
              <a:buNone/>
            </a:pPr>
            <a:r>
              <a:rPr lang="ru-RU" dirty="0">
                <a:solidFill>
                  <a:schemeClr val="tx2"/>
                </a:solidFill>
                <a:latin typeface="Times New Roman"/>
              </a:rPr>
              <a:t> 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   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Производство </a:t>
            </a:r>
            <a:r>
              <a:rPr lang="ru-RU" dirty="0" err="1">
                <a:solidFill>
                  <a:schemeClr val="tx2"/>
                </a:solidFill>
                <a:latin typeface="Times New Roman"/>
              </a:rPr>
              <a:t>глюкозооксидазы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 позволило создать 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простые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автоматические анализаторы для определения глюкозы в крови, что имеет жизненно важное значение для больных сахарным 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диабетом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. </a:t>
            </a:r>
            <a:endParaRPr lang="ru-RU" dirty="0" smtClean="0">
              <a:solidFill>
                <a:schemeClr val="tx2"/>
              </a:solidFill>
              <a:latin typeface="Times New Roman"/>
            </a:endParaRPr>
          </a:p>
          <a:p>
            <a:pPr marL="0" indent="0">
              <a:buNone/>
            </a:pPr>
            <a:r>
              <a:rPr lang="ru-RU" dirty="0">
                <a:solidFill>
                  <a:schemeClr val="tx2"/>
                </a:solidFill>
                <a:latin typeface="Times New Roman"/>
              </a:rPr>
              <a:t> 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   Другие </a:t>
            </a:r>
            <a:r>
              <a:rPr lang="ru-RU" dirty="0" err="1">
                <a:solidFill>
                  <a:schemeClr val="tx2"/>
                </a:solidFill>
                <a:latin typeface="Times New Roman"/>
              </a:rPr>
              <a:t>окислительно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-восстановительные ферменты (</a:t>
            </a:r>
            <a:r>
              <a:rPr lang="ru-RU" dirty="0" err="1" smtClean="0">
                <a:solidFill>
                  <a:schemeClr val="tx2"/>
                </a:solidFill>
                <a:latin typeface="Times New Roman"/>
              </a:rPr>
              <a:t>дегидрогеназы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) также используются для аналитического определения 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различных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веществ в биологических жидкостях и тканях. </a:t>
            </a:r>
            <a:endParaRPr lang="ru-RU" dirty="0" smtClean="0">
              <a:solidFill>
                <a:schemeClr val="tx2"/>
              </a:solidFill>
              <a:latin typeface="Times New Roman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tx2"/>
                </a:solidFill>
                <a:latin typeface="Times New Roman"/>
              </a:rPr>
              <a:t>     В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химическом синтезе используется свойственная энзимам стереохимическая </a:t>
            </a:r>
            <a:r>
              <a:rPr lang="ru-RU" dirty="0" err="1">
                <a:solidFill>
                  <a:schemeClr val="tx2"/>
                </a:solidFill>
                <a:latin typeface="Times New Roman"/>
              </a:rPr>
              <a:t>спе-цифичность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, то есть способность «узнавать» и катализировать пре-вращение только одного (</a:t>
            </a:r>
            <a:r>
              <a:rPr lang="ru-RU" i="1" dirty="0">
                <a:solidFill>
                  <a:schemeClr val="tx2"/>
                </a:solidFill>
                <a:latin typeface="Times New Roman"/>
              </a:rPr>
              <a:t>L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или </a:t>
            </a:r>
            <a:r>
              <a:rPr lang="ru-RU" i="1" dirty="0">
                <a:solidFill>
                  <a:schemeClr val="tx2"/>
                </a:solidFill>
                <a:latin typeface="Times New Roman"/>
              </a:rPr>
              <a:t>D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) оптического изомера из 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рацемической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смеси веществ. С помощью </a:t>
            </a:r>
            <a:r>
              <a:rPr lang="ru-RU" dirty="0" err="1">
                <a:solidFill>
                  <a:schemeClr val="tx2"/>
                </a:solidFill>
                <a:latin typeface="Times New Roman"/>
              </a:rPr>
              <a:t>рацемаз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 разделяют оптические изо-меры углеводов, аминокислот и других органических веществ, что чрезвычайно трудно осуществить физико-химическими методами. </a:t>
            </a:r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24505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000000"/>
                </a:solidFill>
                <a:latin typeface="Times New Roman"/>
              </a:rPr>
              <a:t>   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Ферменты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получают 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из: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tx2"/>
                </a:solidFill>
                <a:latin typeface="Times New Roman"/>
              </a:rPr>
              <a:t>сырья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растительного и животного происхождения, </a:t>
            </a:r>
            <a:endParaRPr lang="ru-RU" dirty="0" smtClean="0">
              <a:solidFill>
                <a:schemeClr val="tx2"/>
              </a:solidFill>
              <a:latin typeface="Times New Roman"/>
            </a:endParaRP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tx2"/>
                </a:solidFill>
                <a:latin typeface="Times New Roman"/>
              </a:rPr>
              <a:t> технологичным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источником 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являются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микроорганизмы. </a:t>
            </a:r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44444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ru-RU" dirty="0">
                <a:solidFill>
                  <a:schemeClr val="tx2"/>
                </a:solidFill>
                <a:latin typeface="Times New Roman"/>
              </a:rPr>
              <a:t> 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  </a:t>
            </a:r>
            <a:r>
              <a:rPr lang="ru-RU" b="1" u="sng" dirty="0" smtClean="0">
                <a:solidFill>
                  <a:schemeClr val="tx2"/>
                </a:solidFill>
                <a:latin typeface="Times New Roman"/>
              </a:rPr>
              <a:t>Этапы </a:t>
            </a:r>
            <a:r>
              <a:rPr lang="ru-RU" b="1" u="sng" dirty="0">
                <a:solidFill>
                  <a:schemeClr val="tx2"/>
                </a:solidFill>
                <a:latin typeface="Times New Roman"/>
              </a:rPr>
              <a:t>получения ферментов из микроорганизмов </a:t>
            </a:r>
            <a:r>
              <a:rPr lang="ru-RU" b="1" u="sng" dirty="0" smtClean="0">
                <a:solidFill>
                  <a:schemeClr val="tx2"/>
                </a:solidFill>
                <a:latin typeface="Times New Roman"/>
              </a:rPr>
              <a:t>следующие: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2"/>
                </a:solidFill>
                <a:latin typeface="Times New Roman"/>
              </a:rPr>
              <a:t>-культивирование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продуцентов в питательной среде в 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течение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1–7 суток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,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tx2"/>
                </a:solidFill>
                <a:latin typeface="Times New Roman"/>
              </a:rPr>
              <a:t>выделение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клеток путем центрифугирования и их отмывание, </a:t>
            </a:r>
            <a:endParaRPr lang="ru-RU" dirty="0" smtClean="0">
              <a:solidFill>
                <a:schemeClr val="tx2"/>
              </a:solidFill>
              <a:latin typeface="Times New Roman"/>
            </a:endParaRP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tx2"/>
                </a:solidFill>
                <a:latin typeface="Times New Roman"/>
              </a:rPr>
              <a:t>дезинтеграция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(разрушение) клеток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,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tx2"/>
                </a:solidFill>
                <a:latin typeface="Times New Roman"/>
              </a:rPr>
              <a:t>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центрифугирование </a:t>
            </a:r>
            <a:r>
              <a:rPr lang="ru-RU" dirty="0" err="1">
                <a:solidFill>
                  <a:schemeClr val="tx2"/>
                </a:solidFill>
                <a:latin typeface="Times New Roman"/>
              </a:rPr>
              <a:t>цитозоля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, </a:t>
            </a:r>
            <a:endParaRPr lang="ru-RU" dirty="0" smtClean="0">
              <a:solidFill>
                <a:schemeClr val="tx2"/>
              </a:solidFill>
              <a:latin typeface="Times New Roman"/>
            </a:endParaRP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tx2"/>
                </a:solidFill>
                <a:latin typeface="Times New Roman"/>
              </a:rPr>
              <a:t>выделение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ферментов из </a:t>
            </a:r>
            <a:r>
              <a:rPr lang="ru-RU" dirty="0" err="1">
                <a:solidFill>
                  <a:schemeClr val="tx2"/>
                </a:solidFill>
                <a:latin typeface="Times New Roman"/>
              </a:rPr>
              <a:t>надосадочной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 жидкости путем </a:t>
            </a:r>
            <a:r>
              <a:rPr lang="ru-RU" dirty="0" err="1">
                <a:solidFill>
                  <a:schemeClr val="tx2"/>
                </a:solidFill>
                <a:latin typeface="Times New Roman"/>
              </a:rPr>
              <a:t>высаливания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 и </a:t>
            </a:r>
            <a:r>
              <a:rPr lang="ru-RU" dirty="0" err="1">
                <a:solidFill>
                  <a:schemeClr val="tx2"/>
                </a:solidFill>
                <a:latin typeface="Times New Roman"/>
              </a:rPr>
              <a:t>гельфильтрации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, </a:t>
            </a:r>
            <a:endParaRPr lang="ru-RU" dirty="0" smtClean="0">
              <a:solidFill>
                <a:schemeClr val="tx2"/>
              </a:solidFill>
              <a:latin typeface="Times New Roman"/>
            </a:endParaRP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tx2"/>
                </a:solidFill>
                <a:latin typeface="Times New Roman"/>
              </a:rPr>
              <a:t>очистка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от низкомолекулярных 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примесей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путем диализа, </a:t>
            </a:r>
            <a:endParaRPr lang="ru-RU" dirty="0" smtClean="0">
              <a:solidFill>
                <a:schemeClr val="tx2"/>
              </a:solidFill>
              <a:latin typeface="Times New Roman"/>
            </a:endParaRP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tx2"/>
                </a:solidFill>
                <a:latin typeface="Times New Roman"/>
              </a:rPr>
              <a:t>высушивание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, </a:t>
            </a:r>
            <a:endParaRPr lang="ru-RU" dirty="0" smtClean="0">
              <a:solidFill>
                <a:schemeClr val="tx2"/>
              </a:solidFill>
              <a:latin typeface="Times New Roman"/>
            </a:endParaRP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tx2"/>
                </a:solidFill>
                <a:latin typeface="Times New Roman"/>
              </a:rPr>
              <a:t>контроль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активности </a:t>
            </a:r>
            <a:endParaRPr lang="ru-RU" dirty="0" smtClean="0">
              <a:solidFill>
                <a:schemeClr val="tx2"/>
              </a:solidFill>
              <a:latin typeface="Times New Roman"/>
            </a:endParaRP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tx2"/>
                </a:solidFill>
                <a:latin typeface="Times New Roman"/>
              </a:rPr>
              <a:t>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фасовка. Поскольку получение очищенных ферментов довольно трудоемкий процесс, иногда в технологических процессах используют целые микробные клетки, содержащие необходимые ферменты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86473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>
                <a:solidFill>
                  <a:schemeClr val="tx2"/>
                </a:solidFill>
                <a:latin typeface="Times New Roman"/>
              </a:rPr>
              <a:t>Наиболее эффективным является применение иммобилизован-</a:t>
            </a:r>
            <a:r>
              <a:rPr lang="ru-RU" dirty="0" err="1">
                <a:solidFill>
                  <a:schemeClr val="tx2"/>
                </a:solidFill>
                <a:latin typeface="Times New Roman"/>
              </a:rPr>
              <a:t>ных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 ферментов. Иммобилизация, то есть фиксация молекулы 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фермента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на неподвижной матрице, значительно, в десятки тысяч раз, увеличивает стабильность фермента и срок его активности, что </a:t>
            </a:r>
            <a:r>
              <a:rPr lang="ru-RU" dirty="0" err="1" smtClean="0">
                <a:solidFill>
                  <a:schemeClr val="tx2"/>
                </a:solidFill>
                <a:latin typeface="Times New Roman"/>
              </a:rPr>
              <a:t>по-воляет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многократно или непрерывно в течение длительного времени использовать ферментный препарат. </a:t>
            </a:r>
            <a:endParaRPr lang="ru-RU" dirty="0" smtClean="0">
              <a:solidFill>
                <a:schemeClr val="tx2"/>
              </a:solidFill>
              <a:latin typeface="Times New Roman"/>
            </a:endParaRPr>
          </a:p>
          <a:p>
            <a:r>
              <a:rPr lang="ru-RU" dirty="0" smtClean="0">
                <a:solidFill>
                  <a:schemeClr val="tx2"/>
                </a:solidFill>
                <a:latin typeface="Times New Roman"/>
              </a:rPr>
              <a:t>Иммобилизация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осуществляется путем присоединения молекул ферментов к носителю за счет 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ионных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, адсорбционных взаимодействий посредством ковалентной связи или включением их в </a:t>
            </a:r>
            <a:r>
              <a:rPr lang="ru-RU" dirty="0" err="1">
                <a:solidFill>
                  <a:schemeClr val="tx2"/>
                </a:solidFill>
                <a:latin typeface="Times New Roman"/>
              </a:rPr>
              <a:t>гелевые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, волокнистые структуры, в 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микрокапсулы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, </a:t>
            </a:r>
            <a:r>
              <a:rPr lang="ru-RU" dirty="0" err="1">
                <a:solidFill>
                  <a:schemeClr val="tx2"/>
                </a:solidFill>
                <a:latin typeface="Times New Roman"/>
              </a:rPr>
              <a:t>липосомы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. Носителями могут служить различные полимерные материалы, силикагель, оксиды металлов, целлюлоза и другие поли-сахариды, а также стекло и керамика. Иммобилизуют не только очи-щенные ферменты, но и целые или частично разрушенные микроб-</a:t>
            </a:r>
            <a:r>
              <a:rPr lang="ru-RU" dirty="0" err="1">
                <a:solidFill>
                  <a:schemeClr val="tx2"/>
                </a:solidFill>
                <a:latin typeface="Times New Roman"/>
              </a:rPr>
              <a:t>ные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 клетки, что экономически более выгодно. </a:t>
            </a:r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83724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tx2"/>
                </a:solidFill>
                <a:latin typeface="Times New Roman"/>
              </a:rPr>
              <a:t>     </a:t>
            </a:r>
            <a:r>
              <a:rPr lang="ru-RU" b="1" u="sng" dirty="0" smtClean="0">
                <a:solidFill>
                  <a:schemeClr val="tx2"/>
                </a:solidFill>
                <a:latin typeface="Times New Roman"/>
              </a:rPr>
              <a:t>Ферменты </a:t>
            </a:r>
            <a:r>
              <a:rPr lang="ru-RU" b="1" u="sng" dirty="0">
                <a:solidFill>
                  <a:schemeClr val="tx2"/>
                </a:solidFill>
                <a:latin typeface="Times New Roman"/>
              </a:rPr>
              <a:t>сохраняют свои уникальные </a:t>
            </a:r>
            <a:r>
              <a:rPr lang="ru-RU" b="1" u="sng" dirty="0" smtClean="0">
                <a:solidFill>
                  <a:schemeClr val="tx2"/>
                </a:solidFill>
                <a:latin typeface="Times New Roman"/>
              </a:rPr>
              <a:t>свойства: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tx2"/>
                </a:solidFill>
                <a:latin typeface="Times New Roman"/>
              </a:rPr>
              <a:t>эффективность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, </a:t>
            </a:r>
            <a:endParaRPr lang="ru-RU" dirty="0" smtClean="0">
              <a:solidFill>
                <a:schemeClr val="tx2"/>
              </a:solidFill>
              <a:latin typeface="Times New Roman"/>
            </a:endParaRP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tx2"/>
                </a:solidFill>
                <a:latin typeface="Times New Roman"/>
              </a:rPr>
              <a:t>специфичность действия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и вне клеток, поэтому ферментные препараты широко применяют в практических целях. </a:t>
            </a:r>
            <a:endParaRPr lang="ru-RU" dirty="0" smtClean="0">
              <a:solidFill>
                <a:schemeClr val="tx2"/>
              </a:solidFill>
              <a:latin typeface="Times New Roman"/>
            </a:endParaRPr>
          </a:p>
          <a:p>
            <a:pPr marL="0" indent="0">
              <a:buNone/>
            </a:pPr>
            <a:r>
              <a:rPr lang="ru-RU" dirty="0">
                <a:solidFill>
                  <a:schemeClr val="tx2"/>
                </a:solidFill>
                <a:latin typeface="Times New Roman"/>
              </a:rPr>
              <a:t> 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  Биологические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катализаторы нетоксичны, работают в мягких условиях, в качестве субстратов используется доступное сырье, в том числе и отходы. </a:t>
            </a:r>
            <a:endParaRPr lang="ru-RU" dirty="0" smtClean="0">
              <a:solidFill>
                <a:schemeClr val="tx2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387754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000000"/>
                </a:solidFill>
                <a:latin typeface="Times New Roman"/>
              </a:rPr>
              <a:t>    </a:t>
            </a:r>
            <a:r>
              <a:rPr lang="ru-RU" b="1" u="sng" dirty="0" smtClean="0">
                <a:solidFill>
                  <a:schemeClr val="tx2"/>
                </a:solidFill>
                <a:latin typeface="Times New Roman"/>
              </a:rPr>
              <a:t>В </a:t>
            </a:r>
            <a:r>
              <a:rPr lang="ru-RU" b="1" u="sng" dirty="0">
                <a:solidFill>
                  <a:schemeClr val="tx2"/>
                </a:solidFill>
                <a:latin typeface="Times New Roman"/>
              </a:rPr>
              <a:t>научных и </a:t>
            </a:r>
            <a:r>
              <a:rPr lang="ru-RU" b="1" u="sng" dirty="0" smtClean="0">
                <a:solidFill>
                  <a:schemeClr val="tx2"/>
                </a:solidFill>
                <a:latin typeface="Times New Roman"/>
              </a:rPr>
              <a:t>промышленных </a:t>
            </a:r>
            <a:r>
              <a:rPr lang="ru-RU" b="1" u="sng" dirty="0">
                <a:solidFill>
                  <a:schemeClr val="tx2"/>
                </a:solidFill>
                <a:latin typeface="Times New Roman"/>
              </a:rPr>
              <a:t>целях биотехнология </a:t>
            </a:r>
            <a:r>
              <a:rPr lang="ru-RU" b="1" u="sng" dirty="0" smtClean="0">
                <a:solidFill>
                  <a:schemeClr val="tx2"/>
                </a:solidFill>
                <a:latin typeface="Times New Roman"/>
              </a:rPr>
              <a:t>использует: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tx2"/>
                </a:solidFill>
                <a:latin typeface="Times New Roman"/>
              </a:rPr>
              <a:t>биохимические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, </a:t>
            </a:r>
            <a:endParaRPr lang="ru-RU" dirty="0" smtClean="0">
              <a:solidFill>
                <a:schemeClr val="tx2"/>
              </a:solidFill>
              <a:latin typeface="Times New Roman"/>
            </a:endParaRP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tx2"/>
                </a:solidFill>
                <a:latin typeface="Times New Roman"/>
              </a:rPr>
              <a:t>микробиологические,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tx2"/>
                </a:solidFill>
                <a:latin typeface="Times New Roman"/>
              </a:rPr>
              <a:t>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химико-аналитические и другие методы исследований, 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разработанные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и применяемые в фундаментальных науках, лежащих в 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основе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биотехнологии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.</a:t>
            </a:r>
          </a:p>
          <a:p>
            <a:pPr marL="0" indent="0">
              <a:buNone/>
            </a:pPr>
            <a:r>
              <a:rPr lang="ru-RU" b="1" u="sng" dirty="0" smtClean="0">
                <a:solidFill>
                  <a:schemeClr val="tx2"/>
                </a:solidFill>
                <a:latin typeface="Times New Roman"/>
              </a:rPr>
              <a:t>Это методы биотехнологии: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tx2"/>
                </a:solidFill>
                <a:latin typeface="Times New Roman"/>
              </a:rPr>
              <a:t>культивирования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биообъектов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,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tx2"/>
                </a:solidFill>
                <a:latin typeface="Times New Roman"/>
              </a:rPr>
              <a:t>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ферментации 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биомассы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, </a:t>
            </a:r>
            <a:endParaRPr lang="ru-RU" dirty="0" smtClean="0">
              <a:solidFill>
                <a:schemeClr val="tx2"/>
              </a:solidFill>
              <a:latin typeface="Times New Roman"/>
            </a:endParaRP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tx2"/>
                </a:solidFill>
                <a:latin typeface="Times New Roman"/>
              </a:rPr>
              <a:t>изоляции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и очистки получаемых продуктов.</a:t>
            </a:r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8272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tx2"/>
                </a:solidFill>
                <a:latin typeface="Times New Roman"/>
              </a:rPr>
              <a:t>    </a:t>
            </a:r>
            <a:r>
              <a:rPr lang="ru-RU" b="1" u="sng" dirty="0" smtClean="0">
                <a:solidFill>
                  <a:schemeClr val="tx2"/>
                </a:solidFill>
                <a:latin typeface="Times New Roman"/>
              </a:rPr>
              <a:t>Объектами </a:t>
            </a:r>
            <a:r>
              <a:rPr lang="ru-RU" b="1" u="sng" dirty="0">
                <a:solidFill>
                  <a:schemeClr val="tx2"/>
                </a:solidFill>
                <a:latin typeface="Times New Roman"/>
              </a:rPr>
              <a:t>биотехнологии служат различные живые </a:t>
            </a:r>
            <a:r>
              <a:rPr lang="ru-RU" b="1" u="sng" dirty="0" smtClean="0">
                <a:solidFill>
                  <a:schemeClr val="tx2"/>
                </a:solidFill>
                <a:latin typeface="Times New Roman"/>
              </a:rPr>
              <a:t>организмы</a:t>
            </a:r>
            <a:r>
              <a:rPr lang="ru-RU" b="1" u="sng" dirty="0">
                <a:solidFill>
                  <a:schemeClr val="tx2"/>
                </a:solidFill>
                <a:latin typeface="Times New Roman"/>
              </a:rPr>
              <a:t>: </a:t>
            </a:r>
            <a:endParaRPr lang="ru-RU" b="1" u="sng" dirty="0" smtClean="0">
              <a:solidFill>
                <a:schemeClr val="tx2"/>
              </a:solidFill>
              <a:latin typeface="Times New Roman"/>
            </a:endParaRPr>
          </a:p>
          <a:p>
            <a:pPr marL="0" indent="0">
              <a:buNone/>
            </a:pPr>
            <a:r>
              <a:rPr lang="ru-RU" dirty="0">
                <a:solidFill>
                  <a:schemeClr val="tx2"/>
                </a:solidFill>
                <a:latin typeface="Times New Roman"/>
              </a:rPr>
              <a:t>-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вирусы,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tx2"/>
                </a:solidFill>
                <a:latin typeface="Times New Roman"/>
              </a:rPr>
              <a:t>бактерии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, </a:t>
            </a:r>
            <a:endParaRPr lang="ru-RU" dirty="0" smtClean="0">
              <a:solidFill>
                <a:schemeClr val="tx2"/>
              </a:solidFill>
              <a:latin typeface="Times New Roman"/>
            </a:endParaRP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tx2"/>
                </a:solidFill>
                <a:latin typeface="Times New Roman"/>
              </a:rPr>
              <a:t>грибы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, </a:t>
            </a:r>
            <a:endParaRPr lang="ru-RU" dirty="0" smtClean="0">
              <a:solidFill>
                <a:schemeClr val="tx2"/>
              </a:solidFill>
              <a:latin typeface="Times New Roman"/>
            </a:endParaRP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tx2"/>
                </a:solidFill>
                <a:latin typeface="Times New Roman"/>
              </a:rPr>
              <a:t>клетки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, </a:t>
            </a:r>
            <a:endParaRPr lang="ru-RU" dirty="0" smtClean="0">
              <a:solidFill>
                <a:schemeClr val="tx2"/>
              </a:solidFill>
              <a:latin typeface="Times New Roman"/>
            </a:endParaRP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tx2"/>
                </a:solidFill>
                <a:latin typeface="Times New Roman"/>
              </a:rPr>
              <a:t>ткани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растений и животных, которые являются продуцентами разнообразных веществ. </a:t>
            </a:r>
            <a:endParaRPr lang="ru-RU" dirty="0" smtClean="0">
              <a:solidFill>
                <a:schemeClr val="tx2"/>
              </a:solidFill>
              <a:latin typeface="Times New Roman"/>
            </a:endParaRPr>
          </a:p>
          <a:p>
            <a:pPr marL="0" indent="0">
              <a:buNone/>
            </a:pPr>
            <a:r>
              <a:rPr lang="ru-RU" dirty="0">
                <a:solidFill>
                  <a:schemeClr val="tx2"/>
                </a:solidFill>
                <a:latin typeface="Times New Roman"/>
              </a:rPr>
              <a:t> 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    </a:t>
            </a:r>
            <a:r>
              <a:rPr lang="ru-RU" b="1" u="sng" dirty="0" smtClean="0">
                <a:solidFill>
                  <a:schemeClr val="tx2"/>
                </a:solidFill>
                <a:latin typeface="Times New Roman"/>
              </a:rPr>
              <a:t>В зависимости </a:t>
            </a:r>
            <a:r>
              <a:rPr lang="ru-RU" b="1" u="sng" dirty="0">
                <a:solidFill>
                  <a:schemeClr val="tx2"/>
                </a:solidFill>
                <a:latin typeface="Times New Roman"/>
              </a:rPr>
              <a:t>от вида объекта различают</a:t>
            </a:r>
            <a:r>
              <a:rPr lang="ru-RU" b="1" u="sng" dirty="0" smtClean="0">
                <a:solidFill>
                  <a:schemeClr val="tx2"/>
                </a:solidFill>
                <a:latin typeface="Times New Roman"/>
              </a:rPr>
              <a:t>:</a:t>
            </a:r>
          </a:p>
          <a:p>
            <a:pPr>
              <a:buFontTx/>
              <a:buChar char="-"/>
            </a:pPr>
            <a:r>
              <a:rPr lang="ru-RU" dirty="0" err="1" smtClean="0">
                <a:solidFill>
                  <a:schemeClr val="tx2"/>
                </a:solidFill>
                <a:latin typeface="Times New Roman"/>
              </a:rPr>
              <a:t>микробиотехнологию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, </a:t>
            </a:r>
            <a:endParaRPr lang="ru-RU" dirty="0" smtClean="0">
              <a:solidFill>
                <a:schemeClr val="tx2"/>
              </a:solidFill>
              <a:latin typeface="Times New Roman"/>
            </a:endParaRPr>
          </a:p>
          <a:p>
            <a:pPr>
              <a:buFontTx/>
              <a:buChar char="-"/>
            </a:pPr>
            <a:r>
              <a:rPr lang="ru-RU" dirty="0" err="1" smtClean="0">
                <a:solidFill>
                  <a:schemeClr val="tx2"/>
                </a:solidFill>
                <a:latin typeface="Times New Roman"/>
              </a:rPr>
              <a:t>фитобио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-технологию 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tx2"/>
                </a:solidFill>
                <a:latin typeface="Times New Roman"/>
              </a:rPr>
              <a:t> </a:t>
            </a:r>
            <a:r>
              <a:rPr lang="ru-RU" dirty="0" err="1">
                <a:solidFill>
                  <a:schemeClr val="tx2"/>
                </a:solidFill>
                <a:latin typeface="Times New Roman"/>
              </a:rPr>
              <a:t>зообиотехнологию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. </a:t>
            </a:r>
            <a:endParaRPr lang="ru-RU" dirty="0" smtClean="0">
              <a:solidFill>
                <a:schemeClr val="tx2"/>
              </a:solidFill>
              <a:latin typeface="Times New Roman"/>
            </a:endParaRPr>
          </a:p>
          <a:p>
            <a:pPr marL="0" indent="0">
              <a:buNone/>
            </a:pPr>
            <a:r>
              <a:rPr lang="ru-RU" dirty="0">
                <a:solidFill>
                  <a:schemeClr val="tx2"/>
                </a:solidFill>
                <a:latin typeface="Times New Roman"/>
              </a:rPr>
              <a:t> 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   Современная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биотехнология 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является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преимущественно </a:t>
            </a:r>
            <a:r>
              <a:rPr lang="ru-RU" dirty="0" err="1">
                <a:solidFill>
                  <a:schemeClr val="tx2"/>
                </a:solidFill>
                <a:latin typeface="Times New Roman"/>
              </a:rPr>
              <a:t>микробиотехнологией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, так как наиболее часто в качестве ее объектов применяются микроорганизмы. При 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определенных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условиях они, как правило, легко размножаются в питатель-</a:t>
            </a:r>
            <a:r>
              <a:rPr lang="ru-RU" dirty="0" err="1">
                <a:solidFill>
                  <a:schemeClr val="tx2"/>
                </a:solidFill>
                <a:latin typeface="Times New Roman"/>
              </a:rPr>
              <a:t>ных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 средах. Относительная простота строения генетического 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аппарата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и наличие </a:t>
            </a:r>
            <a:r>
              <a:rPr lang="ru-RU" dirty="0" err="1">
                <a:solidFill>
                  <a:schemeClr val="tx2"/>
                </a:solidFill>
                <a:latin typeface="Times New Roman"/>
              </a:rPr>
              <a:t>плазмид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 у бактерий позволяет использовать их в генной инженерии.</a:t>
            </a:r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3935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000000"/>
                </a:solidFill>
                <a:latin typeface="Times New Roman"/>
              </a:rPr>
              <a:t>     </a:t>
            </a:r>
            <a:r>
              <a:rPr lang="ru-RU" b="1" u="sng" dirty="0" smtClean="0">
                <a:solidFill>
                  <a:schemeClr val="tx2"/>
                </a:solidFill>
                <a:latin typeface="Times New Roman"/>
              </a:rPr>
              <a:t>Микроскопические </a:t>
            </a:r>
            <a:r>
              <a:rPr lang="ru-RU" b="1" u="sng" dirty="0">
                <a:solidFill>
                  <a:schemeClr val="tx2"/>
                </a:solidFill>
                <a:latin typeface="Times New Roman"/>
              </a:rPr>
              <a:t>грибы,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характеризующиеся высоким 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разнообразием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видов и форм, широко применяются для производства кормовых добавок, богатых белками и витаминами, а также для 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получения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антибиотиков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.</a:t>
            </a:r>
          </a:p>
          <a:p>
            <a:pPr marL="0" indent="0">
              <a:buNone/>
            </a:pPr>
            <a:r>
              <a:rPr lang="ru-RU" dirty="0">
                <a:solidFill>
                  <a:schemeClr val="tx2"/>
                </a:solidFill>
                <a:latin typeface="Times New Roman"/>
              </a:rPr>
              <a:t> 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    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В ряде стран из грибов получают белки 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пищевого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назначения – </a:t>
            </a:r>
            <a:r>
              <a:rPr lang="ru-RU" b="1" u="sng" dirty="0" err="1">
                <a:solidFill>
                  <a:schemeClr val="tx2"/>
                </a:solidFill>
                <a:latin typeface="Times New Roman"/>
              </a:rPr>
              <a:t>микопротеины</a:t>
            </a:r>
            <a:r>
              <a:rPr lang="ru-RU" b="1" u="sng" dirty="0">
                <a:solidFill>
                  <a:schemeClr val="tx2"/>
                </a:solidFill>
                <a:latin typeface="Times New Roman"/>
              </a:rPr>
              <a:t>. </a:t>
            </a:r>
            <a:endParaRPr lang="ru-RU" b="1" u="sng" dirty="0" smtClean="0">
              <a:solidFill>
                <a:schemeClr val="tx2"/>
              </a:solidFill>
              <a:latin typeface="Times New Roman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tx2"/>
                </a:solidFill>
                <a:latin typeface="Times New Roman"/>
              </a:rPr>
              <a:t>   Интенсивно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развивающаяся </a:t>
            </a:r>
            <a:r>
              <a:rPr lang="ru-RU" b="1" dirty="0" err="1">
                <a:solidFill>
                  <a:schemeClr val="tx2"/>
                </a:solidFill>
                <a:latin typeface="Times New Roman"/>
              </a:rPr>
              <a:t>фитобиотехнология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 основана на культивировании </a:t>
            </a:r>
            <a:r>
              <a:rPr lang="ru-RU" dirty="0" err="1">
                <a:solidFill>
                  <a:schemeClr val="tx2"/>
                </a:solidFill>
                <a:latin typeface="Times New Roman"/>
              </a:rPr>
              <a:t>каллусных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 тканей или клеток растений. </a:t>
            </a:r>
            <a:endParaRPr lang="ru-RU" dirty="0" smtClean="0">
              <a:solidFill>
                <a:schemeClr val="tx2"/>
              </a:solidFill>
              <a:latin typeface="Times New Roman"/>
            </a:endParaRPr>
          </a:p>
          <a:p>
            <a:pPr marL="0" indent="0">
              <a:buNone/>
            </a:pPr>
            <a:r>
              <a:rPr lang="ru-RU" dirty="0">
                <a:solidFill>
                  <a:schemeClr val="tx2"/>
                </a:solidFill>
                <a:latin typeface="Times New Roman"/>
              </a:rPr>
              <a:t> 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   В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генной инженерии используют также </a:t>
            </a:r>
            <a:r>
              <a:rPr lang="ru-RU" b="1" dirty="0">
                <a:solidFill>
                  <a:schemeClr val="tx2"/>
                </a:solidFill>
                <a:latin typeface="Times New Roman"/>
              </a:rPr>
              <a:t>протопласты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 – клетки растений, 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лишенные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стенок. </a:t>
            </a:r>
            <a:endParaRPr lang="ru-RU" dirty="0" smtClean="0">
              <a:solidFill>
                <a:schemeClr val="tx2"/>
              </a:solidFill>
              <a:latin typeface="Times New Roman"/>
            </a:endParaRPr>
          </a:p>
          <a:p>
            <a:pPr marL="0" indent="0">
              <a:buNone/>
            </a:pPr>
            <a:r>
              <a:rPr lang="ru-RU" dirty="0">
                <a:solidFill>
                  <a:schemeClr val="tx2"/>
                </a:solidFill>
                <a:latin typeface="Times New Roman"/>
              </a:rPr>
              <a:t> 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   Растительные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клетки служат источниками многих лекарственных препаратов и других биологически активных веществ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.</a:t>
            </a:r>
          </a:p>
          <a:p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91359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000000"/>
                </a:solidFill>
                <a:latin typeface="Times New Roman"/>
              </a:rPr>
              <a:t>     </a:t>
            </a:r>
            <a:r>
              <a:rPr lang="ru-RU" sz="3100" dirty="0">
                <a:solidFill>
                  <a:srgbClr val="1F497D"/>
                </a:solidFill>
                <a:latin typeface="Times New Roman"/>
              </a:rPr>
              <a:t> </a:t>
            </a:r>
            <a:r>
              <a:rPr lang="ru-RU" sz="3100" b="1" dirty="0" err="1" smtClean="0">
                <a:solidFill>
                  <a:srgbClr val="1F497D"/>
                </a:solidFill>
                <a:latin typeface="Times New Roman"/>
              </a:rPr>
              <a:t>Зообиотехнология</a:t>
            </a:r>
            <a:r>
              <a:rPr lang="ru-RU" sz="3100" b="1" dirty="0" smtClean="0">
                <a:solidFill>
                  <a:srgbClr val="1F497D"/>
                </a:solidFill>
                <a:latin typeface="Times New Roman"/>
              </a:rPr>
              <a:t> – является </a:t>
            </a:r>
            <a:r>
              <a:rPr lang="ru-RU" dirty="0" err="1" smtClean="0">
                <a:solidFill>
                  <a:schemeClr val="tx2"/>
                </a:solidFill>
                <a:latin typeface="Times New Roman"/>
              </a:rPr>
              <a:t>амостоятельной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ветвью 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биотехнологии,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в которой используются клетки животных и человека. </a:t>
            </a:r>
            <a:endParaRPr lang="ru-RU" dirty="0" smtClean="0">
              <a:solidFill>
                <a:schemeClr val="tx2"/>
              </a:solidFill>
              <a:latin typeface="Times New Roman"/>
            </a:endParaRPr>
          </a:p>
          <a:p>
            <a:pPr marL="0" indent="0">
              <a:buNone/>
            </a:pPr>
            <a:r>
              <a:rPr lang="ru-RU" dirty="0">
                <a:solidFill>
                  <a:schemeClr val="tx2"/>
                </a:solidFill>
                <a:latin typeface="Times New Roman"/>
              </a:rPr>
              <a:t> 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     </a:t>
            </a:r>
            <a:r>
              <a:rPr lang="ru-RU" b="1" dirty="0" smtClean="0">
                <a:solidFill>
                  <a:schemeClr val="tx2"/>
                </a:solidFill>
                <a:latin typeface="Times New Roman"/>
              </a:rPr>
              <a:t>Культивирование </a:t>
            </a:r>
            <a:r>
              <a:rPr lang="ru-RU" b="1" dirty="0">
                <a:solidFill>
                  <a:schemeClr val="tx2"/>
                </a:solidFill>
                <a:latin typeface="Times New Roman"/>
              </a:rPr>
              <a:t>клеток животных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– наиболее трудоемкий и сложный процесс. </a:t>
            </a:r>
            <a:endParaRPr lang="ru-RU" dirty="0" smtClean="0">
              <a:solidFill>
                <a:schemeClr val="tx2"/>
              </a:solidFill>
              <a:latin typeface="Times New Roman"/>
            </a:endParaRPr>
          </a:p>
          <a:p>
            <a:pPr marL="0" indent="0">
              <a:buNone/>
            </a:pPr>
            <a:r>
              <a:rPr lang="ru-RU" dirty="0">
                <a:solidFill>
                  <a:schemeClr val="tx2"/>
                </a:solidFill>
                <a:latin typeface="Times New Roman"/>
              </a:rPr>
              <a:t> 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      В 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настоящее время разработаны способы 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промышленного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получения противовирусного белка интерферона из </a:t>
            </a:r>
            <a:r>
              <a:rPr lang="ru-RU" dirty="0" err="1">
                <a:solidFill>
                  <a:schemeClr val="tx2"/>
                </a:solidFill>
                <a:latin typeface="Times New Roman"/>
              </a:rPr>
              <a:t>лимфобластов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 человека и </a:t>
            </a:r>
            <a:r>
              <a:rPr lang="ru-RU" dirty="0" err="1">
                <a:solidFill>
                  <a:schemeClr val="tx2"/>
                </a:solidFill>
                <a:latin typeface="Times New Roman"/>
              </a:rPr>
              <a:t>моноклональных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 антител из клеток – 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гибридом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, получаемых путем слияния опухолевых клеток, способных к неограниченному росту, и лимфоцитов, продуцирующих 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специфические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антитела. </a:t>
            </a:r>
            <a:endParaRPr lang="ru-RU" dirty="0" smtClean="0">
              <a:solidFill>
                <a:schemeClr val="tx2"/>
              </a:solidFill>
              <a:latin typeface="Times New Roman"/>
            </a:endParaRPr>
          </a:p>
          <a:p>
            <a:pPr marL="0" indent="0">
              <a:buNone/>
            </a:pPr>
            <a:r>
              <a:rPr lang="ru-RU" dirty="0">
                <a:solidFill>
                  <a:schemeClr val="tx2"/>
                </a:solidFill>
                <a:latin typeface="Times New Roman"/>
              </a:rPr>
              <a:t> 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  Эмбриональные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ткани используются для репродукции вирусов и в производстве противовирусных вакцин. </a:t>
            </a:r>
            <a:endParaRPr lang="ru-RU" dirty="0" smtClean="0">
              <a:solidFill>
                <a:schemeClr val="tx2"/>
              </a:solidFill>
              <a:latin typeface="Times New Roman"/>
            </a:endParaRPr>
          </a:p>
          <a:p>
            <a:pPr marL="0" indent="0">
              <a:buNone/>
            </a:pPr>
            <a:r>
              <a:rPr lang="ru-RU" dirty="0">
                <a:solidFill>
                  <a:schemeClr val="tx2"/>
                </a:solidFill>
                <a:latin typeface="Times New Roman"/>
              </a:rPr>
              <a:t> 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   Клетки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и ткани животных являются также источниками высокоэффективных 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иммуномодуляторов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, применяющихся для коррекции нарушений 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иммунитета.</a:t>
            </a:r>
          </a:p>
          <a:p>
            <a:endParaRPr lang="ru-RU" dirty="0">
              <a:solidFill>
                <a:srgbClr val="000000"/>
              </a:solidFill>
              <a:latin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11603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000000"/>
                </a:solidFill>
                <a:latin typeface="Times New Roman"/>
              </a:rPr>
              <a:t>     </a:t>
            </a:r>
            <a:r>
              <a:rPr lang="ru-RU" b="1" u="sng" dirty="0" err="1" smtClean="0">
                <a:solidFill>
                  <a:schemeClr val="tx2"/>
                </a:solidFill>
                <a:latin typeface="Times New Roman"/>
              </a:rPr>
              <a:t>Биоконверсия</a:t>
            </a:r>
            <a:r>
              <a:rPr lang="ru-RU" b="1" u="sng" dirty="0" smtClean="0">
                <a:solidFill>
                  <a:schemeClr val="tx2"/>
                </a:solidFill>
                <a:latin typeface="Times New Roman"/>
              </a:rPr>
              <a:t> изучает: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tx2"/>
                </a:solidFill>
                <a:latin typeface="Times New Roman"/>
              </a:rPr>
              <a:t>превращения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одних 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природных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веществ в другие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,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tx2"/>
                </a:solidFill>
                <a:latin typeface="Times New Roman"/>
              </a:rPr>
              <a:t> </a:t>
            </a:r>
            <a:r>
              <a:rPr lang="ru-RU" dirty="0" err="1" smtClean="0">
                <a:solidFill>
                  <a:schemeClr val="tx2"/>
                </a:solidFill>
                <a:latin typeface="Times New Roman"/>
              </a:rPr>
              <a:t>переработкау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и 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трансформацию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пищевого сырья в корма и пищевые продукты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,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tx2"/>
                </a:solidFill>
                <a:latin typeface="Times New Roman"/>
              </a:rPr>
              <a:t> </a:t>
            </a:r>
            <a:r>
              <a:rPr lang="ru-RU" dirty="0" err="1" smtClean="0">
                <a:solidFill>
                  <a:schemeClr val="tx2"/>
                </a:solidFill>
                <a:latin typeface="Times New Roman"/>
              </a:rPr>
              <a:t>детоксикацию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пищевых продуктов и кормов, </a:t>
            </a:r>
            <a:endParaRPr lang="ru-RU" dirty="0" smtClean="0">
              <a:solidFill>
                <a:schemeClr val="tx2"/>
              </a:solidFill>
              <a:latin typeface="Times New Roman"/>
            </a:endParaRP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tx2"/>
                </a:solidFill>
                <a:latin typeface="Times New Roman"/>
              </a:rPr>
              <a:t>биологическую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очистку сточных вод и объектов природы (почв, водоемов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).</a:t>
            </a:r>
          </a:p>
          <a:p>
            <a:pPr marL="0" indent="0">
              <a:buNone/>
            </a:pPr>
            <a:r>
              <a:rPr lang="ru-RU" dirty="0">
                <a:solidFill>
                  <a:schemeClr val="tx2"/>
                </a:solidFill>
                <a:latin typeface="Times New Roman"/>
              </a:rPr>
              <a:t> 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   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Наиболее важной областью применения </a:t>
            </a:r>
            <a:r>
              <a:rPr lang="ru-RU" dirty="0" err="1">
                <a:solidFill>
                  <a:schemeClr val="tx2"/>
                </a:solidFill>
                <a:latin typeface="Times New Roman"/>
              </a:rPr>
              <a:t>биоконверсии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 является пищевая 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промышленность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. В пищевой биотехнологии </a:t>
            </a:r>
            <a:r>
              <a:rPr lang="ru-RU" dirty="0" err="1">
                <a:solidFill>
                  <a:schemeClr val="tx2"/>
                </a:solidFill>
                <a:latin typeface="Times New Roman"/>
              </a:rPr>
              <a:t>биоконверсионные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 процессы 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используются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на всех этапах производства пищевых продуктов.</a:t>
            </a:r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6029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2.ТЕОРЕТИЧЕСКИЕ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ОСНОВЫ БИОКОНВЕРСИИ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000000"/>
                </a:solidFill>
                <a:latin typeface="Times New Roman"/>
              </a:rPr>
              <a:t>    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Современное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промышленное производство продуктов </a:t>
            </a:r>
            <a:r>
              <a:rPr lang="ru-RU" dirty="0" err="1">
                <a:solidFill>
                  <a:schemeClr val="tx2"/>
                </a:solidFill>
                <a:latin typeface="Times New Roman"/>
              </a:rPr>
              <a:t>биосин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-теза представляет собой единую биотехнологическую систему, 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которая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складывается из последовательных стадий и операций, 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количество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и особенности которых зависят от вида производимой продукции и </a:t>
            </a:r>
            <a:r>
              <a:rPr lang="ru-RU" dirty="0" err="1">
                <a:solidFill>
                  <a:schemeClr val="tx2"/>
                </a:solidFill>
                <a:latin typeface="Times New Roman"/>
              </a:rPr>
              <a:t>еѐ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 товарной формы. </a:t>
            </a:r>
            <a:endParaRPr lang="ru-RU" dirty="0" smtClean="0">
              <a:solidFill>
                <a:schemeClr val="tx2"/>
              </a:solidFill>
              <a:latin typeface="Times New Roman"/>
            </a:endParaRPr>
          </a:p>
          <a:p>
            <a:pPr marL="0" indent="0">
              <a:buNone/>
            </a:pPr>
            <a:r>
              <a:rPr lang="ru-RU" dirty="0">
                <a:solidFill>
                  <a:schemeClr val="tx2"/>
                </a:solidFill>
                <a:latin typeface="Times New Roman"/>
              </a:rPr>
              <a:t> 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  Структура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и особенности биотехнологии могут охватывать от-дельные операции или процесс в целом. </a:t>
            </a:r>
            <a:endParaRPr lang="ru-RU" dirty="0" smtClean="0">
              <a:solidFill>
                <a:schemeClr val="tx2"/>
              </a:solidFill>
              <a:latin typeface="Times New Roman"/>
            </a:endParaRPr>
          </a:p>
          <a:p>
            <a:pPr marL="0" indent="0">
              <a:buNone/>
            </a:pPr>
            <a:r>
              <a:rPr lang="ru-RU" dirty="0">
                <a:solidFill>
                  <a:schemeClr val="tx2"/>
                </a:solidFill>
                <a:latin typeface="Times New Roman"/>
              </a:rPr>
              <a:t> 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  Совершенствование биотехнологического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процесса может привести к созданию новых 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структурных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единиц и к ликвидации устаревших. Определяющими факторами в данном случае являются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: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2"/>
                </a:solidFill>
                <a:latin typeface="Times New Roman"/>
              </a:rPr>
              <a:t>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– используемый биологический агент (объект); </a:t>
            </a:r>
            <a:endParaRPr lang="ru-RU" dirty="0" smtClean="0">
              <a:solidFill>
                <a:schemeClr val="tx2"/>
              </a:solidFill>
              <a:latin typeface="Times New Roman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tx2"/>
                </a:solidFill>
                <a:latin typeface="Times New Roman"/>
              </a:rPr>
              <a:t>–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субстрат и его биохимические и биофизические 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характеристики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; </a:t>
            </a:r>
            <a:endParaRPr lang="ru-RU" dirty="0" smtClean="0">
              <a:solidFill>
                <a:schemeClr val="tx2"/>
              </a:solidFill>
              <a:latin typeface="Times New Roman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tx2"/>
                </a:solidFill>
                <a:latin typeface="Times New Roman"/>
              </a:rPr>
              <a:t>–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аппаратурное оформление, включая системы контроля и управления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;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2"/>
                </a:solidFill>
                <a:latin typeface="Times New Roman"/>
              </a:rPr>
              <a:t>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– технологический режим или способ реализации; </a:t>
            </a:r>
            <a:endParaRPr lang="ru-RU" dirty="0" smtClean="0">
              <a:solidFill>
                <a:schemeClr val="tx2"/>
              </a:solidFill>
              <a:latin typeface="Times New Roman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tx2"/>
                </a:solidFill>
                <a:latin typeface="Times New Roman"/>
              </a:rPr>
              <a:t>–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соответствие технологических процессов, оборудования, 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помещений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, качества продукции и </a:t>
            </a:r>
            <a:r>
              <a:rPr lang="ru-RU" dirty="0" err="1">
                <a:solidFill>
                  <a:schemeClr val="tx2"/>
                </a:solidFill>
                <a:latin typeface="Times New Roman"/>
              </a:rPr>
              <a:t>еѐ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 упаковки требованиям стандартов.</a:t>
            </a:r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76387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</TotalTime>
  <Words>2835</Words>
  <Application>Microsoft Office PowerPoint</Application>
  <PresentationFormat>Экран (4:3)</PresentationFormat>
  <Paragraphs>189</Paragraphs>
  <Slides>36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40" baseType="lpstr">
      <vt:lpstr>Arial</vt:lpstr>
      <vt:lpstr>Calibri</vt:lpstr>
      <vt:lpstr>Times New Roman</vt:lpstr>
      <vt:lpstr>Тема Office</vt:lpstr>
      <vt:lpstr>   ЛЕКЦИЯ 1. ОБЩЕЕ ПОНЯТИЕ И БИОКОНВЕРСИИ РАСТИТЕЛЬНОГО СЫРЬЯ.   </vt:lpstr>
      <vt:lpstr>  1. Краткий анализ состояния  биоконверсии.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2.ТЕОРЕТИЧЕСКИЕ ОСНОВЫ БИОКОНВЕРСИИ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Наряду с типичными вирусами открыты вироиды. Они представляют собой частицы, состоящие из низкомолекулярных РНК (240–400 нуклеотидов), и не содержащие капсидов. </vt:lpstr>
      <vt:lpstr>Бактерии представляют собой безъядерные, одноклеточные (как правило) организмы, размером 0,2–10,0 мкм и имеющие определенную форму (палочки, кокки, спиралевидные формы</vt:lpstr>
      <vt:lpstr>Презентация PowerPoint</vt:lpstr>
      <vt:lpstr> Среди них выделяют: Архебактерии, способные жить в экстремальных условиях. </vt:lpstr>
      <vt:lpstr>Термоацидофильные бактерии способны жить в горячих источниках, на склонах вулканов и в терриконах угольных шахт при рН 1–3 и температурах 59–105 °С. </vt:lpstr>
      <vt:lpstr>Эубактерии являются более чувствительными к условиям окружающей среды.  </vt:lpstr>
      <vt:lpstr>Презентация PowerPoint</vt:lpstr>
      <vt:lpstr>Презентация PowerPoint</vt:lpstr>
      <vt:lpstr>Презентация PowerPoint</vt:lpstr>
      <vt:lpstr>Презентация PowerPoint</vt:lpstr>
      <vt:lpstr>3.ПОЛУЧЕНИЕ И ПРОМЫШЛЕННОЕ  ИСПОЛЬЗОВАНИЕ ФЕРМЕНТОВ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ЛЕКЦИЯ 1. ОБЩЕЕ ПОНЯТИЕ И БИОКОНВЕРСИИ РАСТИТЕЛЬНОГО СЫРЬЯ </dc:title>
  <dc:creator>Admin</dc:creator>
  <cp:lastModifiedBy>Учетная запись Майкрософт</cp:lastModifiedBy>
  <cp:revision>16</cp:revision>
  <dcterms:created xsi:type="dcterms:W3CDTF">2020-09-03T10:03:08Z</dcterms:created>
  <dcterms:modified xsi:type="dcterms:W3CDTF">2020-09-07T16:09:14Z</dcterms:modified>
</cp:coreProperties>
</file>